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5143500" cx="9144000"/>
  <p:notesSz cx="6858000" cy="9144000"/>
  <p:embeddedFontLst>
    <p:embeddedFont>
      <p:font typeface="Economica"/>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6.xml"/><Relationship Id="rId63" Type="http://schemas.openxmlformats.org/officeDocument/2006/relationships/font" Target="fonts/Open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Economica-bold.fntdata"/><Relationship Id="rId12" Type="http://schemas.openxmlformats.org/officeDocument/2006/relationships/slide" Target="slides/slide8.xml"/><Relationship Id="rId56" Type="http://schemas.openxmlformats.org/officeDocument/2006/relationships/font" Target="fonts/Economica-regular.fntdata"/><Relationship Id="rId15" Type="http://schemas.openxmlformats.org/officeDocument/2006/relationships/slide" Target="slides/slide11.xml"/><Relationship Id="rId59" Type="http://schemas.openxmlformats.org/officeDocument/2006/relationships/font" Target="fonts/Economica-boldItalic.fntdata"/><Relationship Id="rId14" Type="http://schemas.openxmlformats.org/officeDocument/2006/relationships/slide" Target="slides/slide10.xml"/><Relationship Id="rId58" Type="http://schemas.openxmlformats.org/officeDocument/2006/relationships/font" Target="fonts/Economica-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owingdata.com/2010/03/20/graphical-perception-learn-the-fundamentals-first/" TargetMode="External"/><Relationship Id="rId3" Type="http://schemas.openxmlformats.org/officeDocument/2006/relationships/hyperlink" Target="https://courses.cs.washington.edu/courses/cse442/17au/lectures/CSE442-VisualEncoding.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Elijah_Meeks/gestalt-principles-for-data-visualization-59f18f20bd40"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Ya tenemos una base de </a:t>
            </a:r>
            <a:r>
              <a:rPr lang="es"/>
              <a:t>cómo</a:t>
            </a:r>
            <a:r>
              <a:rPr lang="es"/>
              <a:t> utilizar las visualizaciones en el proceso de exploración de datos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Ahora, por qué esto es importante? Porque lo hacemos </a:t>
            </a:r>
            <a:r>
              <a:rPr lang="es"/>
              <a:t>inconscientemente</a:t>
            </a:r>
            <a:r>
              <a:rPr lang="es"/>
              <a:t>! Muchas veces no nos damos cuenta, y extraemos conclusiones basadas en esta percepción sin tener en cuenta si el patrón es real o no. </a:t>
            </a:r>
            <a:endParaRPr/>
          </a:p>
          <a:p>
            <a:pPr indent="0" lvl="0" marL="0">
              <a:spcBef>
                <a:spcPts val="0"/>
              </a:spcBef>
              <a:spcAft>
                <a:spcPts val="0"/>
              </a:spcAft>
              <a:buNone/>
            </a:pPr>
            <a:r>
              <a:t/>
            </a:r>
            <a:endParaRPr/>
          </a:p>
          <a:p>
            <a:pPr indent="0" lvl="0" marL="0">
              <a:spcBef>
                <a:spcPts val="0"/>
              </a:spcBef>
              <a:spcAft>
                <a:spcPts val="0"/>
              </a:spcAft>
              <a:buNone/>
            </a:pPr>
            <a:r>
              <a:rPr lang="es"/>
              <a:t>Esto da origen a algo que Alberto Cairo llama “patternicity” bug, y es la tendencia a encontrar patrones, independientemente de las causas que puedan generar esos patrones.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slope = inclinación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u="sng">
                <a:solidFill>
                  <a:schemeClr val="hlink"/>
                </a:solidFill>
                <a:hlinkClick r:id="rId2"/>
              </a:rPr>
              <a:t>http://flowingdata.com/2010/03/20/graphical-perception-learn-the-fundamentals-first/</a:t>
            </a:r>
            <a:endParaRPr/>
          </a:p>
          <a:p>
            <a:pPr indent="0" lvl="0" marL="0">
              <a:spcBef>
                <a:spcPts val="0"/>
              </a:spcBef>
              <a:spcAft>
                <a:spcPts val="0"/>
              </a:spcAft>
              <a:buNone/>
            </a:pPr>
            <a:r>
              <a:t/>
            </a:r>
            <a:endParaRPr/>
          </a:p>
          <a:p>
            <a:pPr indent="0" lvl="0" marL="0">
              <a:spcBef>
                <a:spcPts val="0"/>
              </a:spcBef>
              <a:spcAft>
                <a:spcPts val="0"/>
              </a:spcAft>
              <a:buNone/>
            </a:pPr>
            <a:r>
              <a:rPr lang="es"/>
              <a:t>Unas filminas que lo explican muy bien, pero que no tenemos tiempo de ver </a:t>
            </a:r>
            <a:r>
              <a:rPr lang="es" u="sng">
                <a:solidFill>
                  <a:schemeClr val="hlink"/>
                </a:solidFill>
                <a:hlinkClick r:id="rId3"/>
              </a:rPr>
              <a:t>https://courses.cs.washington.edu/courses/cse442/17au/lectures/CSE442-VisualEncoding.pdf</a:t>
            </a:r>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Motivación </a:t>
            </a:r>
            <a:endParaRPr/>
          </a:p>
          <a:p>
            <a:pPr indent="0" lvl="0" marL="0">
              <a:spcBef>
                <a:spcPts val="0"/>
              </a:spcBef>
              <a:spcAft>
                <a:spcPts val="0"/>
              </a:spcAft>
              <a:buNone/>
            </a:pPr>
            <a:r>
              <a:t/>
            </a:r>
            <a:endParaRPr/>
          </a:p>
          <a:p>
            <a:pPr indent="0" lvl="0" marL="0" rtl="0">
              <a:spcBef>
                <a:spcPts val="0"/>
              </a:spcBef>
              <a:spcAft>
                <a:spcPts val="0"/>
              </a:spcAft>
              <a:buNone/>
            </a:pPr>
            <a:r>
              <a:rPr lang="es"/>
              <a:t>Los conceptos de percepción visual son un tema bastante avanzado y sólo vamos a cubrir las bases con la intención de afinar nuestras habilidades a la hora de leer visualizaciones, y para evitar los errores más comunes que pueden llevar al usuario a malas interpretaciones.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Posición</a:t>
            </a:r>
            <a:endParaRPr/>
          </a:p>
          <a:p>
            <a:pPr indent="0" lvl="0" marL="0">
              <a:spcBef>
                <a:spcPts val="0"/>
              </a:spcBef>
              <a:spcAft>
                <a:spcPts val="0"/>
              </a:spcAft>
              <a:buNone/>
            </a:pPr>
            <a:r>
              <a:rPr lang="es"/>
              <a:t>Tamaño</a:t>
            </a:r>
            <a:endParaRPr/>
          </a:p>
          <a:p>
            <a:pPr indent="0" lvl="0" marL="0">
              <a:spcBef>
                <a:spcPts val="0"/>
              </a:spcBef>
              <a:spcAft>
                <a:spcPts val="0"/>
              </a:spcAft>
              <a:buNone/>
            </a:pPr>
            <a:r>
              <a:rPr lang="es"/>
              <a:t>Color</a:t>
            </a:r>
            <a:endParaRPr/>
          </a:p>
          <a:p>
            <a:pPr indent="0" lvl="0" marL="0">
              <a:spcBef>
                <a:spcPts val="0"/>
              </a:spcBef>
              <a:spcAft>
                <a:spcPts val="0"/>
              </a:spcAft>
              <a:buNone/>
            </a:pPr>
            <a:r>
              <a:rPr lang="es"/>
              <a:t>Inclinación</a:t>
            </a:r>
            <a:endParaRPr/>
          </a:p>
          <a:p>
            <a:pPr indent="0" lvl="0" marL="0">
              <a:spcBef>
                <a:spcPts val="0"/>
              </a:spcBef>
              <a:spcAft>
                <a:spcPts val="0"/>
              </a:spcAft>
              <a:buNone/>
            </a:pPr>
            <a:r>
              <a:rPr lang="es"/>
              <a:t>Texto para ayudar a la comparación exacta!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Ahora vamos a ver algunas “buenas prácticas de visualización” que son más generales que la aplicación de encodings.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esta visualización, vemos que la imagen “agregada” está aportando valor al entendimiento de al visualización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El color es algo que transmite emoción y le da tono a una visualización.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La escuela Gestalt de la psicología se basa en el estudio de la psiquis humana como un todo que es más que la suma individual de sus partes. Luego, se toman esta noción y se la aplica a la percepción humana.</a:t>
            </a:r>
            <a:endParaRPr/>
          </a:p>
          <a:p>
            <a:pPr indent="0" lvl="0" marL="0">
              <a:spcBef>
                <a:spcPts val="0"/>
              </a:spcBef>
              <a:spcAft>
                <a:spcPts val="0"/>
              </a:spcAft>
              <a:buNone/>
            </a:pPr>
            <a:r>
              <a:t/>
            </a:r>
            <a:endParaRPr/>
          </a:p>
          <a:p>
            <a:pPr indent="0" lvl="0" marL="0">
              <a:spcBef>
                <a:spcPts val="0"/>
              </a:spcBef>
              <a:spcAft>
                <a:spcPts val="0"/>
              </a:spcAft>
              <a:buNone/>
            </a:pPr>
            <a:r>
              <a:rPr lang="es"/>
              <a:t>Understanding gestalt is useful for improving traditional charts like bar charts and line charts. But it is critical to understand gestalt when you are creating more complex data visualization products like network visualization or hierarchical diagrams.</a:t>
            </a:r>
            <a:endParaRPr/>
          </a:p>
          <a:p>
            <a:pPr indent="0" lvl="0" marL="0">
              <a:spcBef>
                <a:spcPts val="0"/>
              </a:spcBef>
              <a:spcAft>
                <a:spcPts val="0"/>
              </a:spcAft>
              <a:buNone/>
            </a:pPr>
            <a:r>
              <a:rPr lang="es" u="sng">
                <a:solidFill>
                  <a:schemeClr val="hlink"/>
                </a:solidFill>
                <a:hlinkClick r:id="rId2"/>
              </a:rPr>
              <a:t>https://medium.com/@Elijah_Meeks/gestalt-principles-for-data-visualization-59f18f20bd40</a:t>
            </a:r>
            <a:endParaRPr/>
          </a:p>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Vemos algunos ejemplos, los que son más relevantes para la visualización.</a:t>
            </a:r>
            <a:endParaRPr/>
          </a:p>
          <a:p>
            <a:pPr indent="0" lvl="0" marL="0">
              <a:spcBef>
                <a:spcPts val="0"/>
              </a:spcBef>
              <a:spcAft>
                <a:spcPts val="0"/>
              </a:spcAft>
              <a:buNone/>
            </a:pPr>
            <a:r>
              <a:t/>
            </a:r>
            <a:endParaRPr/>
          </a:p>
          <a:p>
            <a:pPr indent="0" lvl="0" marL="0">
              <a:spcBef>
                <a:spcPts val="0"/>
              </a:spcBef>
              <a:spcAft>
                <a:spcPts val="0"/>
              </a:spcAft>
              <a:buNone/>
            </a:pPr>
            <a:r>
              <a:rPr lang="es"/>
              <a:t>Esta es la base del gráfico de puntos!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Vemos algunos ejemplos, los que son más relevantes para la visualización.</a:t>
            </a:r>
            <a:endParaRPr/>
          </a:p>
          <a:p>
            <a:pPr indent="0" lvl="0" marL="0" rtl="0">
              <a:spcBef>
                <a:spcPts val="0"/>
              </a:spcBef>
              <a:spcAft>
                <a:spcPts val="0"/>
              </a:spcAft>
              <a:buNone/>
            </a:pPr>
            <a:r>
              <a:t/>
            </a:r>
            <a:endParaRPr/>
          </a:p>
          <a:p>
            <a:pPr indent="0" lvl="0" marL="0" rtl="0">
              <a:spcBef>
                <a:spcPts val="0"/>
              </a:spcBef>
              <a:spcAft>
                <a:spcPts val="0"/>
              </a:spcAft>
              <a:buNone/>
            </a:pPr>
            <a:r>
              <a:rPr lang="es"/>
              <a:t>Esta es la base del gráfico de puntos!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Shape 1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Shape 54"/>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Shape 18"/>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Shape 35"/>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Shape 44"/>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Shape 45"/>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iplodatos.famaf.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hyperlink" Target="https://blog.qlik.com/visual-encod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atajournalismhandbook.org/1.0/en/understanding_data_7.html"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hyperlink" Target="https://courses.cs.washington.edu/courses/cse442/17au/lectures/CSE442-VisualEncoding.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hyperlink" Target="https://courses.cs.washington.edu/courses/cse442/17au/lectures/CSE442-VisualEncoding.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hyperlink" Target="https://www.economist.com/blogs/graphicdetail/2015/05/daily-chart-1"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hyperlink" Target="https://medium.com/kineviz-blog/visualizing-node-link-graphs-84a40a9b2fc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hyperlink" Target="https://www.perceptualedge.com/example3.ph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11.png"/><Relationship Id="rId5" Type="http://schemas.openxmlformats.org/officeDocument/2006/relationships/hyperlink" Target="https://www.perceptualedge.com/example3.ph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www.color-blindness.com/coblis-color-blindness-simulator/" TargetMode="External"/><Relationship Id="rId4" Type="http://schemas.openxmlformats.org/officeDocument/2006/relationships/hyperlink" Target="https://coolors.co/browser/best/1" TargetMode="External"/><Relationship Id="rId5" Type="http://schemas.openxmlformats.org/officeDocument/2006/relationships/hyperlink" Target="http://paletton.com/#uid=1000u0kllllaFw0g0qFqFg0w0a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hyperlink" Target="https://www.perceptualedge.com/example1.php"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hyperlink" Target="https://www.verywellmind.com/gestalt-laws-of-perceptual-organization-279583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www.verywellmind.com/gestalt-laws-of-perceptual-organization-279583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www.verywellmind.com/gestalt-laws-of-perceptual-organization-2795835"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www.verywellmind.com/gestalt-laws-of-perceptual-organization-2795835"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ctrTitle"/>
          </p:nvPr>
        </p:nvSpPr>
        <p:spPr>
          <a:xfrm>
            <a:off x="3044700" y="1444255"/>
            <a:ext cx="3054600" cy="153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Conceptos de</a:t>
            </a:r>
            <a:endParaRPr/>
          </a:p>
          <a:p>
            <a:pPr indent="0" lvl="0" marL="0" rtl="0">
              <a:spcBef>
                <a:spcPts val="0"/>
              </a:spcBef>
              <a:spcAft>
                <a:spcPts val="0"/>
              </a:spcAft>
              <a:buNone/>
            </a:pPr>
            <a:r>
              <a:rPr lang="es"/>
              <a:t>percepción visual</a:t>
            </a:r>
            <a:endParaRPr/>
          </a:p>
        </p:txBody>
      </p:sp>
      <p:sp>
        <p:nvSpPr>
          <p:cNvPr id="63" name="Shape 63"/>
          <p:cNvSpPr txBox="1"/>
          <p:nvPr/>
        </p:nvSpPr>
        <p:spPr>
          <a:xfrm>
            <a:off x="3044700" y="3338405"/>
            <a:ext cx="3054600" cy="7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100" u="sng">
                <a:solidFill>
                  <a:srgbClr val="57BB8A"/>
                </a:solidFill>
                <a:latin typeface="Economica"/>
                <a:ea typeface="Economica"/>
                <a:cs typeface="Economica"/>
                <a:sym typeface="Economica"/>
                <a:hlinkClick r:id="rId3"/>
              </a:rPr>
              <a:t>Diplomatura CDAAyA 2018</a:t>
            </a:r>
            <a:endParaRPr sz="2100">
              <a:solidFill>
                <a:srgbClr val="000000"/>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sz="6000"/>
              <a:t>Sesgos en la percepción</a:t>
            </a:r>
            <a:endParaRPr sz="6000"/>
          </a:p>
        </p:txBody>
      </p:sp>
      <p:sp>
        <p:nvSpPr>
          <p:cNvPr id="163" name="Shape 163"/>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s"/>
              <a:t>¿Qué pensamos cuando no nos paramos a pensar?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Patternicity bug!</a:t>
            </a:r>
            <a:endParaRPr/>
          </a:p>
        </p:txBody>
      </p:sp>
      <p:sp>
        <p:nvSpPr>
          <p:cNvPr id="169" name="Shape 169"/>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0" lvl="0" marL="0" algn="ctr">
              <a:lnSpc>
                <a:spcPct val="200000"/>
              </a:lnSpc>
              <a:spcBef>
                <a:spcPts val="0"/>
              </a:spcBef>
              <a:spcAft>
                <a:spcPts val="1600"/>
              </a:spcAft>
              <a:buNone/>
            </a:pPr>
            <a:r>
              <a:rPr lang="es" sz="2400"/>
              <a:t>Tendencia a encontrar patrones en los objetos y a percibir el todo como algo más que la suma de sus partes.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The face of mars</a:t>
            </a:r>
            <a:endParaRPr/>
          </a:p>
        </p:txBody>
      </p:sp>
      <p:pic>
        <p:nvPicPr>
          <p:cNvPr id="175" name="Shape 175"/>
          <p:cNvPicPr preferRelativeResize="0"/>
          <p:nvPr/>
        </p:nvPicPr>
        <p:blipFill>
          <a:blip r:embed="rId3">
            <a:alphaModFix/>
          </a:blip>
          <a:stretch>
            <a:fillRect/>
          </a:stretch>
        </p:blipFill>
        <p:spPr>
          <a:xfrm>
            <a:off x="2065438" y="1147225"/>
            <a:ext cx="5013114" cy="369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Los patrones, son reales?</a:t>
            </a:r>
            <a:endParaRPr/>
          </a:p>
        </p:txBody>
      </p:sp>
      <p:pic>
        <p:nvPicPr>
          <p:cNvPr id="181" name="Shape 181"/>
          <p:cNvPicPr preferRelativeResize="0"/>
          <p:nvPr/>
        </p:nvPicPr>
        <p:blipFill>
          <a:blip r:embed="rId3">
            <a:alphaModFix/>
          </a:blip>
          <a:stretch>
            <a:fillRect/>
          </a:stretch>
        </p:blipFill>
        <p:spPr>
          <a:xfrm>
            <a:off x="3228942" y="256175"/>
            <a:ext cx="5849306" cy="4435500"/>
          </a:xfrm>
          <a:prstGeom prst="rect">
            <a:avLst/>
          </a:prstGeom>
          <a:noFill/>
          <a:ln>
            <a:noFill/>
          </a:ln>
        </p:spPr>
      </p:pic>
      <p:sp>
        <p:nvSpPr>
          <p:cNvPr id="182" name="Shape 182"/>
          <p:cNvSpPr txBox="1"/>
          <p:nvPr>
            <p:ph idx="1" type="body"/>
          </p:nvPr>
        </p:nvSpPr>
        <p:spPr>
          <a:xfrm>
            <a:off x="311700" y="1399400"/>
            <a:ext cx="2808000" cy="3614400"/>
          </a:xfrm>
          <a:prstGeom prst="rect">
            <a:avLst/>
          </a:prstGeom>
        </p:spPr>
        <p:txBody>
          <a:bodyPr anchorCtr="0" anchor="ctr" bIns="91425" lIns="91425" spcFirstLastPara="1" rIns="91425" wrap="square" tIns="91425">
            <a:noAutofit/>
          </a:bodyPr>
          <a:lstStyle/>
          <a:p>
            <a:pPr indent="-330200" lvl="0" marL="457200" rtl="0">
              <a:lnSpc>
                <a:spcPct val="200000"/>
              </a:lnSpc>
              <a:spcBef>
                <a:spcPts val="0"/>
              </a:spcBef>
              <a:spcAft>
                <a:spcPts val="0"/>
              </a:spcAft>
              <a:buSzPts val="1600"/>
              <a:buChar char="●"/>
            </a:pPr>
            <a:r>
              <a:rPr lang="es" sz="1600"/>
              <a:t>Patrón del color</a:t>
            </a:r>
            <a:endParaRPr sz="1600"/>
          </a:p>
          <a:p>
            <a:pPr indent="-330200" lvl="0" marL="457200" rtl="0">
              <a:lnSpc>
                <a:spcPct val="200000"/>
              </a:lnSpc>
              <a:spcBef>
                <a:spcPts val="0"/>
              </a:spcBef>
              <a:spcAft>
                <a:spcPts val="0"/>
              </a:spcAft>
              <a:buSzPts val="1600"/>
              <a:buChar char="●"/>
            </a:pPr>
            <a:r>
              <a:rPr lang="es" sz="1600"/>
              <a:t>Patrón de los “gusanos”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Storytelling</a:t>
            </a:r>
            <a:r>
              <a:rPr lang="es"/>
              <a:t> bug!</a:t>
            </a:r>
            <a:endParaRPr/>
          </a:p>
        </p:txBody>
      </p:sp>
      <p:sp>
        <p:nvSpPr>
          <p:cNvPr id="188" name="Shape 188"/>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0" lvl="0" marL="0" marR="0" rtl="0" algn="ctr">
              <a:lnSpc>
                <a:spcPct val="200000"/>
              </a:lnSpc>
              <a:spcBef>
                <a:spcPts val="0"/>
              </a:spcBef>
              <a:spcAft>
                <a:spcPts val="1600"/>
              </a:spcAft>
              <a:buNone/>
            </a:pPr>
            <a:r>
              <a:rPr lang="es" sz="2400"/>
              <a:t>Tendencia a encontrar racionalizaciones que expliquen la </a:t>
            </a:r>
            <a:r>
              <a:rPr lang="es" sz="2400"/>
              <a:t>presencia</a:t>
            </a:r>
            <a:r>
              <a:rPr lang="es" sz="2400"/>
              <a:t> de patrones en los objetos</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Confirmation</a:t>
            </a:r>
            <a:r>
              <a:rPr lang="es"/>
              <a:t> bug!</a:t>
            </a:r>
            <a:endParaRPr/>
          </a:p>
        </p:txBody>
      </p:sp>
      <p:sp>
        <p:nvSpPr>
          <p:cNvPr id="194" name="Shape 194"/>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0" lvl="0" marL="0" marR="0" rtl="0" algn="ctr">
              <a:lnSpc>
                <a:spcPct val="200000"/>
              </a:lnSpc>
              <a:spcBef>
                <a:spcPts val="0"/>
              </a:spcBef>
              <a:spcAft>
                <a:spcPts val="1600"/>
              </a:spcAft>
              <a:buNone/>
            </a:pPr>
            <a:r>
              <a:rPr lang="es" sz="2400"/>
              <a:t>Tendencia a creer (más) verdadera la información que sustenta nuestras creencias ya existentes.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sz="6000"/>
              <a:t>Encodings visuales</a:t>
            </a:r>
            <a:endParaRPr sz="6000"/>
          </a:p>
        </p:txBody>
      </p:sp>
      <p:sp>
        <p:nvSpPr>
          <p:cNvPr id="200" name="Shape 200"/>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s"/>
              <a:t>Mapeo datos                            elementos visuales</a:t>
            </a:r>
            <a:endParaRPr/>
          </a:p>
        </p:txBody>
      </p:sp>
      <p:cxnSp>
        <p:nvCxnSpPr>
          <p:cNvPr id="201" name="Shape 201"/>
          <p:cNvCxnSpPr/>
          <p:nvPr/>
        </p:nvCxnSpPr>
        <p:spPr>
          <a:xfrm>
            <a:off x="3680150" y="3426575"/>
            <a:ext cx="1231500" cy="0"/>
          </a:xfrm>
          <a:prstGeom prst="straightConnector1">
            <a:avLst/>
          </a:prstGeom>
          <a:noFill/>
          <a:ln cap="flat" cmpd="sng" w="28575">
            <a:solidFill>
              <a:schemeClr val="lt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Shape 206"/>
          <p:cNvPicPr preferRelativeResize="0"/>
          <p:nvPr/>
        </p:nvPicPr>
        <p:blipFill rotWithShape="1">
          <a:blip r:embed="rId3">
            <a:alphaModFix/>
          </a:blip>
          <a:srcRect b="19866" l="0" r="0" t="16026"/>
          <a:stretch/>
        </p:blipFill>
        <p:spPr>
          <a:xfrm>
            <a:off x="530249" y="1540663"/>
            <a:ext cx="8083500" cy="2893500"/>
          </a:xfrm>
          <a:prstGeom prst="rect">
            <a:avLst/>
          </a:prstGeom>
          <a:noFill/>
          <a:ln>
            <a:noFill/>
          </a:ln>
        </p:spPr>
      </p:pic>
      <p:sp>
        <p:nvSpPr>
          <p:cNvPr id="207" name="Shape 20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¿Qué son los elementos visuales?</a:t>
            </a:r>
            <a:endParaRPr/>
          </a:p>
        </p:txBody>
      </p:sp>
      <p:sp>
        <p:nvSpPr>
          <p:cNvPr id="208" name="Shape 208"/>
          <p:cNvSpPr txBox="1"/>
          <p:nvPr/>
        </p:nvSpPr>
        <p:spPr>
          <a:xfrm>
            <a:off x="3923702" y="4827600"/>
            <a:ext cx="52203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Second Pillar of Mapping Data to Visualizations: Visual Encoding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¿Cómo elegir los elementos visuales?</a:t>
            </a:r>
            <a:endParaRPr/>
          </a:p>
        </p:txBody>
      </p:sp>
      <p:sp>
        <p:nvSpPr>
          <p:cNvPr id="214" name="Shape 214"/>
          <p:cNvSpPr txBox="1"/>
          <p:nvPr>
            <p:ph idx="1" type="body"/>
          </p:nvPr>
        </p:nvSpPr>
        <p:spPr>
          <a:xfrm>
            <a:off x="311700" y="1306550"/>
            <a:ext cx="8520600" cy="3354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t>Principio de la </a:t>
            </a:r>
            <a:r>
              <a:rPr b="1" lang="es" u="sng"/>
              <a:t>consistencia</a:t>
            </a:r>
            <a:r>
              <a:rPr lang="es"/>
              <a:t>: las propiedades de la imagen deben corresponderse con las propiedades de los datos.</a:t>
            </a:r>
            <a:endParaRPr/>
          </a:p>
          <a:p>
            <a:pPr indent="0" lvl="0" marL="0" rtl="0">
              <a:spcBef>
                <a:spcPts val="1600"/>
              </a:spcBef>
              <a:spcAft>
                <a:spcPts val="0"/>
              </a:spcAft>
              <a:buNone/>
            </a:pPr>
            <a:r>
              <a:rPr lang="es"/>
              <a:t>-&gt; The lie factor</a:t>
            </a:r>
            <a:endParaRPr/>
          </a:p>
          <a:p>
            <a:pPr indent="0" lvl="0" marL="0" rtl="0">
              <a:spcBef>
                <a:spcPts val="1600"/>
              </a:spcBef>
              <a:spcAft>
                <a:spcPts val="0"/>
              </a:spcAft>
              <a:buNone/>
            </a:pPr>
            <a:r>
              <a:rPr lang="es">
                <a:solidFill>
                  <a:srgbClr val="FFFFFF"/>
                </a:solidFill>
              </a:rPr>
              <a:t>Principio del </a:t>
            </a:r>
            <a:r>
              <a:rPr b="1" lang="es" u="sng">
                <a:solidFill>
                  <a:srgbClr val="FFFFFF"/>
                </a:solidFill>
              </a:rPr>
              <a:t>ordenamiento por importancia</a:t>
            </a:r>
            <a:r>
              <a:rPr lang="es">
                <a:solidFill>
                  <a:srgbClr val="FFFFFF"/>
                </a:solidFill>
              </a:rPr>
              <a:t>: la información más importe debe ser codificada de la forma más eficiente posible.</a:t>
            </a:r>
            <a:endParaRPr>
              <a:solidFill>
                <a:srgbClr val="FFFFFF"/>
              </a:solidFill>
            </a:endParaRPr>
          </a:p>
          <a:p>
            <a:pPr indent="0" lvl="0" marL="0" rtl="0">
              <a:spcBef>
                <a:spcPts val="1600"/>
              </a:spcBef>
              <a:spcAft>
                <a:spcPts val="0"/>
              </a:spcAft>
              <a:buNone/>
            </a:pPr>
            <a:r>
              <a:rPr lang="es">
                <a:solidFill>
                  <a:srgbClr val="FFFFFF"/>
                </a:solidFill>
              </a:rPr>
              <a:t>-&gt; ¿Cuál es la información más importante?</a:t>
            </a:r>
            <a:endParaRPr>
              <a:solidFill>
                <a:srgbClr val="FFFFFF"/>
              </a:solidFill>
            </a:endParaRPr>
          </a:p>
          <a:p>
            <a:pPr indent="0" lvl="0" marL="0" rtl="0">
              <a:spcBef>
                <a:spcPts val="1600"/>
              </a:spcBef>
              <a:spcAft>
                <a:spcPts val="1600"/>
              </a:spcAft>
              <a:buNone/>
            </a:pPr>
            <a:r>
              <a:rPr lang="es">
                <a:solidFill>
                  <a:srgbClr val="FFFFFF"/>
                </a:solidFill>
              </a:rPr>
              <a:t>-&gt; ¿Cuáles son los encodings más efectivos?</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¿Cómo elegir los elementos visuales?</a:t>
            </a:r>
            <a:endParaRPr/>
          </a:p>
        </p:txBody>
      </p:sp>
      <p:sp>
        <p:nvSpPr>
          <p:cNvPr id="220" name="Shape 220"/>
          <p:cNvSpPr txBox="1"/>
          <p:nvPr>
            <p:ph idx="1" type="body"/>
          </p:nvPr>
        </p:nvSpPr>
        <p:spPr>
          <a:xfrm>
            <a:off x="311700" y="1306550"/>
            <a:ext cx="8520600" cy="3354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Principio de la </a:t>
            </a:r>
            <a:r>
              <a:rPr b="1" lang="es" u="sng"/>
              <a:t>consistencia</a:t>
            </a:r>
            <a:r>
              <a:rPr lang="es"/>
              <a:t>: las propiedades de la imagen deben corresponderse con las propiedades de los datos.</a:t>
            </a:r>
            <a:endParaRPr/>
          </a:p>
          <a:p>
            <a:pPr indent="0" lvl="0" marL="0" rtl="0">
              <a:spcBef>
                <a:spcPts val="1600"/>
              </a:spcBef>
              <a:spcAft>
                <a:spcPts val="0"/>
              </a:spcAft>
              <a:buNone/>
            </a:pPr>
            <a:r>
              <a:rPr lang="es"/>
              <a:t>-&gt; The lie factor</a:t>
            </a:r>
            <a:endParaRPr/>
          </a:p>
          <a:p>
            <a:pPr indent="0" lvl="0" marL="0" rtl="0">
              <a:spcBef>
                <a:spcPts val="1600"/>
              </a:spcBef>
              <a:spcAft>
                <a:spcPts val="0"/>
              </a:spcAft>
              <a:buNone/>
            </a:pPr>
            <a:r>
              <a:rPr lang="es"/>
              <a:t>Principio del </a:t>
            </a:r>
            <a:r>
              <a:rPr b="1" lang="es" u="sng"/>
              <a:t>ordenamiento por importancia</a:t>
            </a:r>
            <a:r>
              <a:rPr lang="es"/>
              <a:t>: la información más importe debe ser codificada de la forma más eficiente posible.</a:t>
            </a:r>
            <a:endParaRPr/>
          </a:p>
          <a:p>
            <a:pPr indent="0" lvl="0" marL="0" rtl="0">
              <a:spcBef>
                <a:spcPts val="1600"/>
              </a:spcBef>
              <a:spcAft>
                <a:spcPts val="0"/>
              </a:spcAft>
              <a:buNone/>
            </a:pPr>
            <a:r>
              <a:rPr lang="es"/>
              <a:t>-&gt; ¿Cuál es la información más importante?</a:t>
            </a:r>
            <a:endParaRPr/>
          </a:p>
          <a:p>
            <a:pPr indent="0" lvl="0" marL="0">
              <a:spcBef>
                <a:spcPts val="1600"/>
              </a:spcBef>
              <a:spcAft>
                <a:spcPts val="1600"/>
              </a:spcAft>
              <a:buNone/>
            </a:pPr>
            <a:r>
              <a:rPr lang="es"/>
              <a:t>-&gt; ¿Cuáles son los encodings más efectivos?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lang="es" sz="4200">
                <a:solidFill>
                  <a:srgbClr val="000000"/>
                </a:solidFill>
                <a:latin typeface="Economica"/>
                <a:ea typeface="Economica"/>
                <a:cs typeface="Economica"/>
                <a:sym typeface="Economica"/>
              </a:rPr>
              <a:t>Exploración vs presentación</a:t>
            </a:r>
            <a:endParaRPr sz="4200">
              <a:solidFill>
                <a:srgbClr val="000000"/>
              </a:solidFill>
              <a:latin typeface="Economica"/>
              <a:ea typeface="Economica"/>
              <a:cs typeface="Economica"/>
              <a:sym typeface="Economica"/>
            </a:endParaRPr>
          </a:p>
        </p:txBody>
      </p:sp>
      <p:sp>
        <p:nvSpPr>
          <p:cNvPr id="69" name="Shape 69"/>
          <p:cNvSpPr/>
          <p:nvPr/>
        </p:nvSpPr>
        <p:spPr>
          <a:xfrm>
            <a:off x="5140025" y="2453150"/>
            <a:ext cx="3107100" cy="1738200"/>
          </a:xfrm>
          <a:prstGeom prst="rect">
            <a:avLst/>
          </a:prstGeom>
          <a:noFill/>
          <a:ln cap="flat" cmpd="sng" w="19050">
            <a:solidFill>
              <a:srgbClr val="DC6FA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rgbClr val="57BB8A"/>
                </a:solidFill>
                <a:highlight>
                  <a:srgbClr val="FFFFFF"/>
                </a:highlight>
                <a:latin typeface="Droid Sans Mono"/>
                <a:ea typeface="Droid Sans Mono"/>
                <a:cs typeface="Droid Sans Mono"/>
                <a:sym typeface="Droid Sans Mono"/>
                <a:hlinkClick r:id="rId3"/>
              </a:rPr>
              <a:t>Data insights: a visualization (Gregor Aisch)</a:t>
            </a:r>
            <a:endParaRPr sz="1000">
              <a:latin typeface="Droid Sans Mono"/>
              <a:ea typeface="Droid Sans Mono"/>
              <a:cs typeface="Droid Sans Mono"/>
              <a:sym typeface="Droid Sans Mono"/>
            </a:endParaRPr>
          </a:p>
        </p:txBody>
      </p:sp>
      <p:pic>
        <p:nvPicPr>
          <p:cNvPr id="71" name="Shape 71"/>
          <p:cNvPicPr preferRelativeResize="0"/>
          <p:nvPr/>
        </p:nvPicPr>
        <p:blipFill>
          <a:blip r:embed="rId4">
            <a:alphaModFix/>
          </a:blip>
          <a:stretch>
            <a:fillRect/>
          </a:stretch>
        </p:blipFill>
        <p:spPr>
          <a:xfrm>
            <a:off x="274400" y="1147225"/>
            <a:ext cx="4452437" cy="3691475"/>
          </a:xfrm>
          <a:prstGeom prst="rect">
            <a:avLst/>
          </a:prstGeom>
          <a:noFill/>
          <a:ln>
            <a:noFill/>
          </a:ln>
        </p:spPr>
      </p:pic>
      <p:sp>
        <p:nvSpPr>
          <p:cNvPr id="72" name="Shape 72"/>
          <p:cNvSpPr/>
          <p:nvPr/>
        </p:nvSpPr>
        <p:spPr>
          <a:xfrm>
            <a:off x="4875725" y="281940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txBox="1"/>
          <p:nvPr/>
        </p:nvSpPr>
        <p:spPr>
          <a:xfrm>
            <a:off x="5548350" y="2731800"/>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select information to show</a:t>
            </a:r>
            <a:endParaRPr sz="1300">
              <a:latin typeface="Open Sans"/>
              <a:ea typeface="Open Sans"/>
              <a:cs typeface="Open Sans"/>
              <a:sym typeface="Open Sans"/>
            </a:endParaRPr>
          </a:p>
        </p:txBody>
      </p:sp>
      <p:sp>
        <p:nvSpPr>
          <p:cNvPr id="74" name="Shape 74"/>
          <p:cNvSpPr/>
          <p:nvPr/>
        </p:nvSpPr>
        <p:spPr>
          <a:xfrm rot="5400000">
            <a:off x="6450300" y="328485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txBox="1"/>
          <p:nvPr/>
        </p:nvSpPr>
        <p:spPr>
          <a:xfrm>
            <a:off x="5548350" y="3698575"/>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visualise</a:t>
            </a:r>
            <a:endParaRPr sz="1300">
              <a:latin typeface="Open Sans"/>
              <a:ea typeface="Open Sans"/>
              <a:cs typeface="Open Sans"/>
              <a:sym typeface="Open Sans"/>
            </a:endParaRPr>
          </a:p>
        </p:txBody>
      </p:sp>
      <p:sp>
        <p:nvSpPr>
          <p:cNvPr id="76" name="Shape 76"/>
          <p:cNvSpPr/>
          <p:nvPr/>
        </p:nvSpPr>
        <p:spPr>
          <a:xfrm>
            <a:off x="182975" y="1104600"/>
            <a:ext cx="4737000" cy="3795000"/>
          </a:xfrm>
          <a:prstGeom prst="rect">
            <a:avLst/>
          </a:prstGeom>
          <a:noFill/>
          <a:ln cap="flat" cmpd="sng" w="19050">
            <a:solidFill>
              <a:srgbClr val="DCE75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No todos los elementos visuales son igual de efectivos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¿Cómo medimos el error?</a:t>
            </a:r>
            <a:endParaRPr/>
          </a:p>
        </p:txBody>
      </p:sp>
      <p:sp>
        <p:nvSpPr>
          <p:cNvPr id="231" name="Shape 231"/>
          <p:cNvSpPr txBox="1"/>
          <p:nvPr>
            <p:ph idx="1" type="body"/>
          </p:nvPr>
        </p:nvSpPr>
        <p:spPr>
          <a:xfrm>
            <a:off x="311700" y="1399400"/>
            <a:ext cx="3556800" cy="37440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sz="1600"/>
              <a:t>Distintos encodings nos permiten </a:t>
            </a:r>
            <a:r>
              <a:rPr b="1" lang="es" sz="1600"/>
              <a:t>estimar</a:t>
            </a:r>
            <a:r>
              <a:rPr lang="es" sz="1600"/>
              <a:t> mejor o peor la diferencia entre dos cantidades</a:t>
            </a:r>
            <a:endParaRPr sz="1600"/>
          </a:p>
          <a:p>
            <a:pPr indent="0" lvl="0" marL="0">
              <a:lnSpc>
                <a:spcPct val="200000"/>
              </a:lnSpc>
              <a:spcBef>
                <a:spcPts val="0"/>
              </a:spcBef>
              <a:spcAft>
                <a:spcPts val="0"/>
              </a:spcAft>
              <a:buNone/>
            </a:pPr>
            <a:r>
              <a:rPr lang="es" sz="1400"/>
              <a:t>William S. Cleveland and Robert McGill, </a:t>
            </a:r>
            <a:r>
              <a:rPr i="1" lang="es" sz="1400"/>
              <a:t>Graphical Perception: Theory, Experimentation, and Application to the Development of Graphical Methods, </a:t>
            </a:r>
            <a:r>
              <a:rPr lang="es" sz="1400"/>
              <a:t>1984</a:t>
            </a:r>
            <a:endParaRPr sz="1400"/>
          </a:p>
        </p:txBody>
      </p:sp>
      <p:pic>
        <p:nvPicPr>
          <p:cNvPr id="232" name="Shape 232"/>
          <p:cNvPicPr preferRelativeResize="0"/>
          <p:nvPr/>
        </p:nvPicPr>
        <p:blipFill>
          <a:blip r:embed="rId3">
            <a:alphaModFix/>
          </a:blip>
          <a:stretch>
            <a:fillRect/>
          </a:stretch>
        </p:blipFill>
        <p:spPr>
          <a:xfrm>
            <a:off x="4003975" y="428625"/>
            <a:ext cx="4533900" cy="4286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s"/>
              <a:t>¿Cómo medimos el error?</a:t>
            </a:r>
            <a:endParaRPr/>
          </a:p>
        </p:txBody>
      </p:sp>
      <p:sp>
        <p:nvSpPr>
          <p:cNvPr id="238" name="Shape 238"/>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nSpc>
                <a:spcPct val="150000"/>
              </a:lnSpc>
              <a:spcBef>
                <a:spcPts val="0"/>
              </a:spcBef>
              <a:spcAft>
                <a:spcPts val="0"/>
              </a:spcAft>
              <a:buClr>
                <a:srgbClr val="F7981D"/>
              </a:buClr>
              <a:buSzPts val="1300"/>
              <a:buFont typeface="Arial"/>
              <a:buAutoNum type="arabicPeriod"/>
            </a:pPr>
            <a:r>
              <a:rPr b="1" lang="es" sz="1300">
                <a:solidFill>
                  <a:srgbClr val="F7981D"/>
                </a:solidFill>
                <a:latin typeface="Arial"/>
                <a:ea typeface="Arial"/>
                <a:cs typeface="Arial"/>
                <a:sym typeface="Arial"/>
              </a:rPr>
              <a:t>Posición en una escala común</a:t>
            </a:r>
            <a:endParaRPr b="1" sz="1300">
              <a:solidFill>
                <a:srgbClr val="F7981D"/>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239" name="Shape 239"/>
          <p:cNvPicPr preferRelativeResize="0"/>
          <p:nvPr/>
        </p:nvPicPr>
        <p:blipFill>
          <a:blip r:embed="rId3">
            <a:alphaModFix/>
          </a:blip>
          <a:stretch>
            <a:fillRect/>
          </a:stretch>
        </p:blipFill>
        <p:spPr>
          <a:xfrm>
            <a:off x="3985150" y="495300"/>
            <a:ext cx="4143375" cy="4152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¿Cómo medimos el error?</a:t>
            </a:r>
            <a:endParaRPr/>
          </a:p>
        </p:txBody>
      </p:sp>
      <p:pic>
        <p:nvPicPr>
          <p:cNvPr id="245" name="Shape 245"/>
          <p:cNvPicPr preferRelativeResize="0"/>
          <p:nvPr/>
        </p:nvPicPr>
        <p:blipFill rotWithShape="1">
          <a:blip r:embed="rId3">
            <a:alphaModFix/>
          </a:blip>
          <a:srcRect b="0" l="0" r="5749" t="0"/>
          <a:stretch/>
        </p:blipFill>
        <p:spPr>
          <a:xfrm>
            <a:off x="3575250" y="651350"/>
            <a:ext cx="5390575" cy="3840825"/>
          </a:xfrm>
          <a:prstGeom prst="rect">
            <a:avLst/>
          </a:prstGeom>
          <a:noFill/>
          <a:ln>
            <a:noFill/>
          </a:ln>
        </p:spPr>
      </p:pic>
      <p:sp>
        <p:nvSpPr>
          <p:cNvPr id="246" name="Shape 246"/>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FF9900"/>
              </a:buClr>
              <a:buSzPts val="1300"/>
              <a:buFont typeface="Arial"/>
              <a:buAutoNum type="arabicPeriod"/>
            </a:pPr>
            <a:r>
              <a:rPr b="1" lang="es" sz="1300">
                <a:solidFill>
                  <a:srgbClr val="FF9900"/>
                </a:solidFill>
                <a:latin typeface="Arial"/>
                <a:ea typeface="Arial"/>
                <a:cs typeface="Arial"/>
                <a:sym typeface="Arial"/>
              </a:rPr>
              <a:t>Posición en escalas no alineadas</a:t>
            </a:r>
            <a:endParaRPr b="1" sz="1300">
              <a:solidFill>
                <a:srgbClr val="FF9900"/>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¿Cómo medimos el error?</a:t>
            </a:r>
            <a:endParaRPr/>
          </a:p>
        </p:txBody>
      </p:sp>
      <p:sp>
        <p:nvSpPr>
          <p:cNvPr id="252" name="Shape 252"/>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F7981D"/>
              </a:buClr>
              <a:buSzPts val="1300"/>
              <a:buFont typeface="Arial"/>
              <a:buAutoNum type="arabicPeriod"/>
            </a:pPr>
            <a:r>
              <a:rPr b="1" lang="es">
                <a:solidFill>
                  <a:srgbClr val="F7981D"/>
                </a:solidFill>
              </a:rPr>
              <a:t>Largo</a:t>
            </a:r>
            <a:endParaRPr b="1" sz="1300">
              <a:solidFill>
                <a:srgbClr val="F7981D"/>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253" name="Shape 253"/>
          <p:cNvPicPr preferRelativeResize="0"/>
          <p:nvPr/>
        </p:nvPicPr>
        <p:blipFill>
          <a:blip r:embed="rId3">
            <a:alphaModFix/>
          </a:blip>
          <a:stretch>
            <a:fillRect/>
          </a:stretch>
        </p:blipFill>
        <p:spPr>
          <a:xfrm>
            <a:off x="3793800" y="152400"/>
            <a:ext cx="5042241"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¿Cómo medimos el error?</a:t>
            </a:r>
            <a:endParaRPr/>
          </a:p>
        </p:txBody>
      </p:sp>
      <p:sp>
        <p:nvSpPr>
          <p:cNvPr id="259" name="Shape 259"/>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nSpc>
                <a:spcPct val="150000"/>
              </a:lnSpc>
              <a:spcBef>
                <a:spcPts val="0"/>
              </a:spcBef>
              <a:spcAft>
                <a:spcPts val="0"/>
              </a:spcAft>
              <a:buClr>
                <a:srgbClr val="F7981D"/>
              </a:buClr>
              <a:buSzPts val="1300"/>
              <a:buFont typeface="Arial"/>
              <a:buAutoNum type="arabicPeriod"/>
            </a:pPr>
            <a:r>
              <a:rPr b="1" lang="es" sz="1300">
                <a:solidFill>
                  <a:srgbClr val="F7981D"/>
                </a:solidFill>
                <a:latin typeface="Arial"/>
                <a:ea typeface="Arial"/>
                <a:cs typeface="Arial"/>
                <a:sym typeface="Arial"/>
              </a:rPr>
              <a:t>Ángulo e inclinación (empate)</a:t>
            </a:r>
            <a:endParaRPr b="1" sz="1300">
              <a:solidFill>
                <a:srgbClr val="F7981D"/>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260" name="Shape 260"/>
          <p:cNvPicPr preferRelativeResize="0"/>
          <p:nvPr/>
        </p:nvPicPr>
        <p:blipFill>
          <a:blip r:embed="rId3">
            <a:alphaModFix/>
          </a:blip>
          <a:stretch>
            <a:fillRect/>
          </a:stretch>
        </p:blipFill>
        <p:spPr>
          <a:xfrm>
            <a:off x="3822325" y="142600"/>
            <a:ext cx="3042100" cy="2597175"/>
          </a:xfrm>
          <a:prstGeom prst="rect">
            <a:avLst/>
          </a:prstGeom>
          <a:noFill/>
          <a:ln>
            <a:noFill/>
          </a:ln>
        </p:spPr>
      </p:pic>
      <p:pic>
        <p:nvPicPr>
          <p:cNvPr id="261" name="Shape 261"/>
          <p:cNvPicPr preferRelativeResize="0"/>
          <p:nvPr/>
        </p:nvPicPr>
        <p:blipFill>
          <a:blip r:embed="rId4">
            <a:alphaModFix/>
          </a:blip>
          <a:stretch>
            <a:fillRect/>
          </a:stretch>
        </p:blipFill>
        <p:spPr>
          <a:xfrm>
            <a:off x="5949525" y="2015575"/>
            <a:ext cx="3194475" cy="3194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¿Cómo medimos el error?</a:t>
            </a:r>
            <a:endParaRPr/>
          </a:p>
        </p:txBody>
      </p:sp>
      <p:sp>
        <p:nvSpPr>
          <p:cNvPr id="267" name="Shape 267"/>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F7981D"/>
              </a:buClr>
              <a:buSzPts val="1300"/>
              <a:buFont typeface="Arial"/>
              <a:buAutoNum type="arabicPeriod"/>
            </a:pPr>
            <a:r>
              <a:rPr b="1" lang="es" sz="1300">
                <a:solidFill>
                  <a:srgbClr val="F7981D"/>
                </a:solidFill>
                <a:latin typeface="Arial"/>
                <a:ea typeface="Arial"/>
                <a:cs typeface="Arial"/>
                <a:sym typeface="Arial"/>
              </a:rPr>
              <a:t>Área</a:t>
            </a:r>
            <a:endParaRPr b="1" sz="1300">
              <a:solidFill>
                <a:srgbClr val="F7981D"/>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268" name="Shape 268"/>
          <p:cNvPicPr preferRelativeResize="0"/>
          <p:nvPr/>
        </p:nvPicPr>
        <p:blipFill>
          <a:blip r:embed="rId3">
            <a:alphaModFix/>
          </a:blip>
          <a:stretch>
            <a:fillRect/>
          </a:stretch>
        </p:blipFill>
        <p:spPr>
          <a:xfrm>
            <a:off x="4429513" y="0"/>
            <a:ext cx="4701699" cy="3135950"/>
          </a:xfrm>
          <a:prstGeom prst="rect">
            <a:avLst/>
          </a:prstGeom>
          <a:noFill/>
          <a:ln>
            <a:noFill/>
          </a:ln>
        </p:spPr>
      </p:pic>
      <p:pic>
        <p:nvPicPr>
          <p:cNvPr id="269" name="Shape 269"/>
          <p:cNvPicPr preferRelativeResize="0"/>
          <p:nvPr/>
        </p:nvPicPr>
        <p:blipFill>
          <a:blip r:embed="rId4">
            <a:alphaModFix/>
          </a:blip>
          <a:stretch>
            <a:fillRect/>
          </a:stretch>
        </p:blipFill>
        <p:spPr>
          <a:xfrm>
            <a:off x="4919150" y="3231320"/>
            <a:ext cx="3722424" cy="1849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¿Cómo medimos el error?</a:t>
            </a:r>
            <a:endParaRPr/>
          </a:p>
        </p:txBody>
      </p:sp>
      <p:sp>
        <p:nvSpPr>
          <p:cNvPr id="275" name="Shape 275"/>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F7981D"/>
              </a:buClr>
              <a:buSzPts val="1300"/>
              <a:buFont typeface="Arial"/>
              <a:buAutoNum type="arabicPeriod"/>
            </a:pPr>
            <a:r>
              <a:rPr b="1" lang="es" sz="1300">
                <a:solidFill>
                  <a:srgbClr val="F7981D"/>
                </a:solidFill>
                <a:latin typeface="Arial"/>
                <a:ea typeface="Arial"/>
                <a:cs typeface="Arial"/>
                <a:sym typeface="Arial"/>
              </a:rPr>
              <a:t>Volumen, densidad y saturación de color (empate)</a:t>
            </a:r>
            <a:endParaRPr b="1" sz="1300">
              <a:solidFill>
                <a:srgbClr val="F7981D"/>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Tonalidad cromática </a:t>
            </a:r>
            <a:endParaRPr/>
          </a:p>
        </p:txBody>
      </p:sp>
      <p:pic>
        <p:nvPicPr>
          <p:cNvPr id="276" name="Shape 276"/>
          <p:cNvPicPr preferRelativeResize="0"/>
          <p:nvPr/>
        </p:nvPicPr>
        <p:blipFill>
          <a:blip r:embed="rId3">
            <a:alphaModFix/>
          </a:blip>
          <a:stretch>
            <a:fillRect/>
          </a:stretch>
        </p:blipFill>
        <p:spPr>
          <a:xfrm>
            <a:off x="3592450" y="721350"/>
            <a:ext cx="5551550" cy="3550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¿Cómo medimos el error?</a:t>
            </a:r>
            <a:endParaRPr/>
          </a:p>
        </p:txBody>
      </p:sp>
      <p:sp>
        <p:nvSpPr>
          <p:cNvPr id="282" name="Shape 282"/>
          <p:cNvSpPr txBox="1"/>
          <p:nvPr>
            <p:ph idx="1" type="body"/>
          </p:nvPr>
        </p:nvSpPr>
        <p:spPr>
          <a:xfrm>
            <a:off x="311700" y="1399400"/>
            <a:ext cx="3329700" cy="3614400"/>
          </a:xfrm>
          <a:prstGeom prst="rect">
            <a:avLst/>
          </a:prstGeom>
        </p:spPr>
        <p:txBody>
          <a:bodyPr anchorCtr="0" anchor="ctr" bIns="91425" lIns="91425" spcFirstLastPara="1" rIns="91425" wrap="square" tIns="91425">
            <a:noAutofit/>
          </a:bodyPr>
          <a:lstStyle/>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una escala común</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Posición en escalas no alineadas</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a:t>Largo</a:t>
            </a:r>
            <a:endParaRPr sz="1300">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Ángulo e inclinación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Área</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lang="es" sz="1300">
                <a:solidFill>
                  <a:srgbClr val="333333"/>
                </a:solidFill>
                <a:latin typeface="Arial"/>
                <a:ea typeface="Arial"/>
                <a:cs typeface="Arial"/>
                <a:sym typeface="Arial"/>
              </a:rPr>
              <a:t>Volumen, densidad y saturación de color (empate)</a:t>
            </a:r>
            <a:endParaRPr sz="1300">
              <a:solidFill>
                <a:srgbClr val="333333"/>
              </a:solidFill>
              <a:latin typeface="Arial"/>
              <a:ea typeface="Arial"/>
              <a:cs typeface="Arial"/>
              <a:sym typeface="Arial"/>
            </a:endParaRPr>
          </a:p>
          <a:p>
            <a:pPr indent="-311150" lvl="0" marL="457200" rtl="0">
              <a:lnSpc>
                <a:spcPct val="150000"/>
              </a:lnSpc>
              <a:spcBef>
                <a:spcPts val="0"/>
              </a:spcBef>
              <a:spcAft>
                <a:spcPts val="0"/>
              </a:spcAft>
              <a:buClr>
                <a:srgbClr val="333333"/>
              </a:buClr>
              <a:buSzPts val="1300"/>
              <a:buFont typeface="Arial"/>
              <a:buAutoNum type="arabicPeriod"/>
            </a:pPr>
            <a:r>
              <a:rPr b="1" lang="es" sz="1300">
                <a:solidFill>
                  <a:srgbClr val="F7981D"/>
                </a:solidFill>
                <a:latin typeface="Arial"/>
                <a:ea typeface="Arial"/>
                <a:cs typeface="Arial"/>
                <a:sym typeface="Arial"/>
              </a:rPr>
              <a:t>Tonalidad cromática</a:t>
            </a:r>
            <a:r>
              <a:rPr b="1" lang="es" sz="1300">
                <a:solidFill>
                  <a:srgbClr val="333333"/>
                </a:solidFill>
                <a:latin typeface="Arial"/>
                <a:ea typeface="Arial"/>
                <a:cs typeface="Arial"/>
                <a:sym typeface="Arial"/>
              </a:rPr>
              <a:t> </a:t>
            </a:r>
            <a:endParaRPr b="1"/>
          </a:p>
        </p:txBody>
      </p:sp>
      <p:pic>
        <p:nvPicPr>
          <p:cNvPr id="283" name="Shape 283"/>
          <p:cNvPicPr preferRelativeResize="0"/>
          <p:nvPr/>
        </p:nvPicPr>
        <p:blipFill>
          <a:blip r:embed="rId3">
            <a:alphaModFix/>
          </a:blip>
          <a:stretch>
            <a:fillRect/>
          </a:stretch>
        </p:blipFill>
        <p:spPr>
          <a:xfrm>
            <a:off x="3772000" y="734325"/>
            <a:ext cx="5197800" cy="36748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Clr>
                <a:srgbClr val="000000"/>
              </a:buClr>
              <a:buSzPts val="1100"/>
              <a:buFont typeface="Arial"/>
              <a:buNone/>
            </a:pPr>
            <a:r>
              <a:rPr lang="es"/>
              <a:t>Encodings de acuerdo al tipo de datos</a:t>
            </a:r>
            <a:endParaRPr/>
          </a:p>
        </p:txBody>
      </p:sp>
      <p:pic>
        <p:nvPicPr>
          <p:cNvPr id="289" name="Shape 289"/>
          <p:cNvPicPr preferRelativeResize="0"/>
          <p:nvPr/>
        </p:nvPicPr>
        <p:blipFill>
          <a:blip r:embed="rId3">
            <a:alphaModFix/>
          </a:blip>
          <a:stretch>
            <a:fillRect/>
          </a:stretch>
        </p:blipFill>
        <p:spPr>
          <a:xfrm>
            <a:off x="1369325" y="1147225"/>
            <a:ext cx="6405346" cy="3691475"/>
          </a:xfrm>
          <a:prstGeom prst="rect">
            <a:avLst/>
          </a:prstGeom>
          <a:noFill/>
          <a:ln>
            <a:noFill/>
          </a:ln>
        </p:spPr>
      </p:pic>
      <p:sp>
        <p:nvSpPr>
          <p:cNvPr id="290" name="Shape 290"/>
          <p:cNvSpPr txBox="1"/>
          <p:nvPr/>
        </p:nvSpPr>
        <p:spPr>
          <a:xfrm>
            <a:off x="2922730" y="4827600"/>
            <a:ext cx="62214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i="1" lang="es" sz="1300">
                <a:solidFill>
                  <a:srgbClr val="333333"/>
                </a:solidFill>
                <a:latin typeface="Droid Sans"/>
                <a:ea typeface="Droid Sans"/>
                <a:cs typeface="Droid Sans"/>
                <a:sym typeface="Droid Sans"/>
              </a:rPr>
              <a:t>Automating the Design of Graphical Presentations</a:t>
            </a:r>
            <a:r>
              <a:rPr lang="es" sz="1300">
                <a:solidFill>
                  <a:srgbClr val="333333"/>
                </a:solidFill>
                <a:latin typeface="Droid Sans"/>
                <a:ea typeface="Droid Sans"/>
                <a:cs typeface="Droid Sans"/>
                <a:sym typeface="Droid Sans"/>
              </a:rPr>
              <a:t>, Jock Mackinlay, 1986</a:t>
            </a:r>
            <a:endParaRPr sz="1000">
              <a:highlight>
                <a:srgbClr val="FFFFFF"/>
              </a:highlight>
              <a:latin typeface="Droid Sans"/>
              <a:ea typeface="Droid Sans"/>
              <a:cs typeface="Droid Sans"/>
              <a:sym typeface="Droid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4800">
                <a:solidFill>
                  <a:srgbClr val="000000"/>
                </a:solidFill>
                <a:latin typeface="Economica"/>
                <a:ea typeface="Economica"/>
                <a:cs typeface="Economica"/>
                <a:sym typeface="Economica"/>
              </a:rPr>
              <a:t>“We are demanding a visual aspect to our information”</a:t>
            </a:r>
            <a:endParaRPr sz="4800">
              <a:solidFill>
                <a:srgbClr val="000000"/>
              </a:solidFill>
              <a:latin typeface="Economica"/>
              <a:ea typeface="Economica"/>
              <a:cs typeface="Economica"/>
              <a:sym typeface="Economica"/>
            </a:endParaRPr>
          </a:p>
        </p:txBody>
      </p:sp>
      <p:sp>
        <p:nvSpPr>
          <p:cNvPr id="82" name="Shape 82"/>
          <p:cNvSpPr txBox="1"/>
          <p:nvPr/>
        </p:nvSpPr>
        <p:spPr>
          <a:xfrm>
            <a:off x="4514475" y="3340900"/>
            <a:ext cx="1280700" cy="455400"/>
          </a:xfrm>
          <a:prstGeom prst="rect">
            <a:avLst/>
          </a:prstGeom>
          <a:noFill/>
          <a:ln>
            <a:noFill/>
          </a:ln>
        </p:spPr>
        <p:txBody>
          <a:bodyPr anchorCtr="0" anchor="ctr" bIns="91425" lIns="91425" spcFirstLastPara="1" rIns="91425" wrap="square" tIns="91425">
            <a:noAutofit/>
          </a:bodyPr>
          <a:lstStyle/>
          <a:p>
            <a:pPr indent="0" lvl="0" marL="0" marR="0" rtl="0" algn="l">
              <a:lnSpc>
                <a:spcPct val="120000"/>
              </a:lnSpc>
              <a:spcBef>
                <a:spcPts val="600"/>
              </a:spcBef>
              <a:spcAft>
                <a:spcPts val="0"/>
              </a:spcAft>
              <a:buNone/>
            </a:pPr>
            <a:r>
              <a:rPr lang="es">
                <a:solidFill>
                  <a:srgbClr val="000000"/>
                </a:solidFill>
                <a:latin typeface="Economica"/>
                <a:ea typeface="Economica"/>
                <a:cs typeface="Economica"/>
                <a:sym typeface="Economica"/>
              </a:rPr>
              <a:t>- David</a:t>
            </a:r>
            <a:r>
              <a:rPr lang="es">
                <a:solidFill>
                  <a:srgbClr val="695D46"/>
                </a:solidFill>
                <a:latin typeface="Open Sans"/>
                <a:ea typeface="Open Sans"/>
                <a:cs typeface="Open Sans"/>
                <a:sym typeface="Open Sans"/>
              </a:rPr>
              <a:t> </a:t>
            </a:r>
            <a:r>
              <a:rPr lang="es">
                <a:solidFill>
                  <a:srgbClr val="000000"/>
                </a:solidFill>
                <a:latin typeface="Economica"/>
                <a:ea typeface="Economica"/>
                <a:cs typeface="Economica"/>
                <a:sym typeface="Economica"/>
              </a:rPr>
              <a:t>McCandless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s"/>
              <a:t>Encodings de acuerdo al tipo de datos</a:t>
            </a:r>
            <a:endParaRPr/>
          </a:p>
        </p:txBody>
      </p:sp>
      <p:pic>
        <p:nvPicPr>
          <p:cNvPr id="296" name="Shape 296"/>
          <p:cNvPicPr preferRelativeResize="0"/>
          <p:nvPr/>
        </p:nvPicPr>
        <p:blipFill>
          <a:blip r:embed="rId3">
            <a:alphaModFix/>
          </a:blip>
          <a:stretch>
            <a:fillRect/>
          </a:stretch>
        </p:blipFill>
        <p:spPr>
          <a:xfrm>
            <a:off x="1369325" y="1147225"/>
            <a:ext cx="6405346" cy="3691475"/>
          </a:xfrm>
          <a:prstGeom prst="rect">
            <a:avLst/>
          </a:prstGeom>
          <a:noFill/>
          <a:ln>
            <a:noFill/>
          </a:ln>
        </p:spPr>
      </p:pic>
      <p:sp>
        <p:nvSpPr>
          <p:cNvPr id="297" name="Shape 297"/>
          <p:cNvSpPr txBox="1"/>
          <p:nvPr/>
        </p:nvSpPr>
        <p:spPr>
          <a:xfrm>
            <a:off x="2922730" y="4827600"/>
            <a:ext cx="62214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i="1" lang="es" sz="1300">
                <a:solidFill>
                  <a:srgbClr val="333333"/>
                </a:solidFill>
                <a:latin typeface="Droid Sans"/>
                <a:ea typeface="Droid Sans"/>
                <a:cs typeface="Droid Sans"/>
                <a:sym typeface="Droid Sans"/>
              </a:rPr>
              <a:t>Automating the Design of Graphical Presentations</a:t>
            </a:r>
            <a:r>
              <a:rPr lang="es" sz="1300">
                <a:solidFill>
                  <a:srgbClr val="333333"/>
                </a:solidFill>
                <a:latin typeface="Droid Sans"/>
                <a:ea typeface="Droid Sans"/>
                <a:cs typeface="Droid Sans"/>
                <a:sym typeface="Droid Sans"/>
              </a:rPr>
              <a:t>, Jock Mackinlay, 1986</a:t>
            </a:r>
            <a:endParaRPr sz="1000">
              <a:highlight>
                <a:srgbClr val="FFFFFF"/>
              </a:highlight>
              <a:latin typeface="Droid Sans"/>
              <a:ea typeface="Droid Sans"/>
              <a:cs typeface="Droid Sans"/>
              <a:sym typeface="Droid Sans"/>
            </a:endParaRPr>
          </a:p>
        </p:txBody>
      </p:sp>
      <p:sp>
        <p:nvSpPr>
          <p:cNvPr id="298" name="Shape 298"/>
          <p:cNvSpPr/>
          <p:nvPr/>
        </p:nvSpPr>
        <p:spPr>
          <a:xfrm>
            <a:off x="6423525" y="3098600"/>
            <a:ext cx="811800" cy="2733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s"/>
              <a:t>Encodings de acuerdo al tipo de datos</a:t>
            </a:r>
            <a:endParaRPr/>
          </a:p>
        </p:txBody>
      </p:sp>
      <p:pic>
        <p:nvPicPr>
          <p:cNvPr id="304" name="Shape 304"/>
          <p:cNvPicPr preferRelativeResize="0"/>
          <p:nvPr/>
        </p:nvPicPr>
        <p:blipFill>
          <a:blip r:embed="rId3">
            <a:alphaModFix/>
          </a:blip>
          <a:stretch>
            <a:fillRect/>
          </a:stretch>
        </p:blipFill>
        <p:spPr>
          <a:xfrm>
            <a:off x="992824" y="1147225"/>
            <a:ext cx="3687925" cy="3770800"/>
          </a:xfrm>
          <a:prstGeom prst="rect">
            <a:avLst/>
          </a:prstGeom>
          <a:noFill/>
          <a:ln>
            <a:noFill/>
          </a:ln>
        </p:spPr>
      </p:pic>
      <p:sp>
        <p:nvSpPr>
          <p:cNvPr id="305" name="Shape 305"/>
          <p:cNvSpPr txBox="1"/>
          <p:nvPr>
            <p:ph idx="4294967295" type="body"/>
          </p:nvPr>
        </p:nvSpPr>
        <p:spPr>
          <a:xfrm>
            <a:off x="5142800" y="2782425"/>
            <a:ext cx="3329700" cy="2057400"/>
          </a:xfrm>
          <a:prstGeom prst="rect">
            <a:avLst/>
          </a:prstGeom>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s" sz="1300">
                <a:solidFill>
                  <a:srgbClr val="333333"/>
                </a:solidFill>
                <a:latin typeface="Arial"/>
                <a:ea typeface="Arial"/>
                <a:cs typeface="Arial"/>
                <a:sym typeface="Arial"/>
              </a:rPr>
              <a:t>El largo de las barras está utilizado para codificar una variable categórica, lo cual sugiere una jerarquía de valores.</a:t>
            </a:r>
            <a:endParaRPr sz="1300">
              <a:solidFill>
                <a:srgbClr val="333333"/>
              </a:solidFill>
              <a:latin typeface="Arial"/>
              <a:ea typeface="Arial"/>
              <a:cs typeface="Arial"/>
              <a:sym typeface="Arial"/>
            </a:endParaRPr>
          </a:p>
          <a:p>
            <a:pPr indent="0" lvl="0" marL="0" rtl="0">
              <a:lnSpc>
                <a:spcPct val="150000"/>
              </a:lnSpc>
              <a:spcBef>
                <a:spcPts val="1000"/>
              </a:spcBef>
              <a:spcAft>
                <a:spcPts val="0"/>
              </a:spcAft>
              <a:buNone/>
            </a:pPr>
            <a:r>
              <a:rPr lang="es" sz="1300">
                <a:solidFill>
                  <a:srgbClr val="333333"/>
                </a:solidFill>
                <a:latin typeface="Arial"/>
                <a:ea typeface="Arial"/>
                <a:cs typeface="Arial"/>
                <a:sym typeface="Arial"/>
              </a:rPr>
              <a:t>Además, es difícil comparar los distintos países entre sí.</a:t>
            </a:r>
            <a:endParaRPr sz="1300">
              <a:solidFill>
                <a:srgbClr val="333333"/>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s"/>
              <a:t>Encodings de acuerdo al tipo de datos</a:t>
            </a:r>
            <a:endParaRPr/>
          </a:p>
        </p:txBody>
      </p:sp>
      <p:pic>
        <p:nvPicPr>
          <p:cNvPr id="311" name="Shape 311"/>
          <p:cNvPicPr preferRelativeResize="0"/>
          <p:nvPr/>
        </p:nvPicPr>
        <p:blipFill>
          <a:blip r:embed="rId3">
            <a:alphaModFix/>
          </a:blip>
          <a:stretch>
            <a:fillRect/>
          </a:stretch>
        </p:blipFill>
        <p:spPr>
          <a:xfrm>
            <a:off x="311700" y="1096775"/>
            <a:ext cx="5251850" cy="3887050"/>
          </a:xfrm>
          <a:prstGeom prst="rect">
            <a:avLst/>
          </a:prstGeom>
          <a:noFill/>
          <a:ln>
            <a:noFill/>
          </a:ln>
        </p:spPr>
      </p:pic>
      <p:sp>
        <p:nvSpPr>
          <p:cNvPr id="312" name="Shape 312"/>
          <p:cNvSpPr txBox="1"/>
          <p:nvPr/>
        </p:nvSpPr>
        <p:spPr>
          <a:xfrm>
            <a:off x="2922730" y="4827600"/>
            <a:ext cx="62214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i="1" lang="es" sz="1300" u="sng">
                <a:solidFill>
                  <a:schemeClr val="hlink"/>
                </a:solidFill>
                <a:latin typeface="Droid Sans"/>
                <a:ea typeface="Droid Sans"/>
                <a:cs typeface="Droid Sans"/>
                <a:sym typeface="Droid Sans"/>
                <a:hlinkClick r:id="rId4"/>
              </a:rPr>
              <a:t>CSE442-VisualEncoding</a:t>
            </a:r>
            <a:endParaRPr sz="1000">
              <a:highlight>
                <a:srgbClr val="FFFFFF"/>
              </a:highlight>
              <a:latin typeface="Droid Sans"/>
              <a:ea typeface="Droid Sans"/>
              <a:cs typeface="Droid Sans"/>
              <a:sym typeface="Droid Sans"/>
            </a:endParaRPr>
          </a:p>
        </p:txBody>
      </p:sp>
      <p:sp>
        <p:nvSpPr>
          <p:cNvPr id="313" name="Shape 313"/>
          <p:cNvSpPr txBox="1"/>
          <p:nvPr>
            <p:ph idx="4294967295" type="body"/>
          </p:nvPr>
        </p:nvSpPr>
        <p:spPr>
          <a:xfrm>
            <a:off x="5534000" y="2738975"/>
            <a:ext cx="3329700" cy="2057400"/>
          </a:xfrm>
          <a:prstGeom prst="rect">
            <a:avLst/>
          </a:prstGeom>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s" sz="1300">
                <a:solidFill>
                  <a:srgbClr val="333333"/>
                </a:solidFill>
                <a:latin typeface="Arial"/>
                <a:ea typeface="Arial"/>
                <a:cs typeface="Arial"/>
                <a:sym typeface="Arial"/>
              </a:rPr>
              <a:t>¿Con qué encoding podemos leer más </a:t>
            </a:r>
            <a:r>
              <a:rPr lang="es" sz="1300">
                <a:solidFill>
                  <a:srgbClr val="333333"/>
                </a:solidFill>
                <a:latin typeface="Arial"/>
                <a:ea typeface="Arial"/>
                <a:cs typeface="Arial"/>
                <a:sym typeface="Arial"/>
              </a:rPr>
              <a:t>precisamente</a:t>
            </a:r>
            <a:r>
              <a:rPr lang="es" sz="1300">
                <a:solidFill>
                  <a:srgbClr val="333333"/>
                </a:solidFill>
                <a:latin typeface="Arial"/>
                <a:ea typeface="Arial"/>
                <a:cs typeface="Arial"/>
                <a:sym typeface="Arial"/>
              </a:rPr>
              <a:t> los datos? ¿Con cual podemos leerlos más rápidamente?</a:t>
            </a:r>
            <a:endParaRPr sz="1300">
              <a:solidFill>
                <a:srgbClr val="333333"/>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s"/>
              <a:t>Encodings de acuerdo al tipo de datos</a:t>
            </a:r>
            <a:endParaRPr/>
          </a:p>
        </p:txBody>
      </p:sp>
      <p:pic>
        <p:nvPicPr>
          <p:cNvPr id="319" name="Shape 319"/>
          <p:cNvPicPr preferRelativeResize="0"/>
          <p:nvPr/>
        </p:nvPicPr>
        <p:blipFill>
          <a:blip r:embed="rId3">
            <a:alphaModFix/>
          </a:blip>
          <a:stretch>
            <a:fillRect/>
          </a:stretch>
        </p:blipFill>
        <p:spPr>
          <a:xfrm>
            <a:off x="311700" y="1096775"/>
            <a:ext cx="5251850" cy="3887050"/>
          </a:xfrm>
          <a:prstGeom prst="rect">
            <a:avLst/>
          </a:prstGeom>
          <a:noFill/>
          <a:ln>
            <a:noFill/>
          </a:ln>
        </p:spPr>
      </p:pic>
      <p:sp>
        <p:nvSpPr>
          <p:cNvPr id="320" name="Shape 320"/>
          <p:cNvSpPr txBox="1"/>
          <p:nvPr/>
        </p:nvSpPr>
        <p:spPr>
          <a:xfrm>
            <a:off x="2922730" y="4827600"/>
            <a:ext cx="62214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i="1" lang="es" sz="1300" u="sng">
                <a:solidFill>
                  <a:schemeClr val="hlink"/>
                </a:solidFill>
                <a:latin typeface="Droid Sans"/>
                <a:ea typeface="Droid Sans"/>
                <a:cs typeface="Droid Sans"/>
                <a:sym typeface="Droid Sans"/>
                <a:hlinkClick r:id="rId4"/>
              </a:rPr>
              <a:t>CSE442-VisualEncoding</a:t>
            </a:r>
            <a:endParaRPr sz="1000">
              <a:highlight>
                <a:srgbClr val="FFFFFF"/>
              </a:highlight>
              <a:latin typeface="Droid Sans"/>
              <a:ea typeface="Droid Sans"/>
              <a:cs typeface="Droid Sans"/>
              <a:sym typeface="Droid Sans"/>
            </a:endParaRPr>
          </a:p>
        </p:txBody>
      </p:sp>
      <p:sp>
        <p:nvSpPr>
          <p:cNvPr id="321" name="Shape 321"/>
          <p:cNvSpPr txBox="1"/>
          <p:nvPr>
            <p:ph idx="4294967295" type="body"/>
          </p:nvPr>
        </p:nvSpPr>
        <p:spPr>
          <a:xfrm>
            <a:off x="5534000" y="2738975"/>
            <a:ext cx="3329700" cy="2057400"/>
          </a:xfrm>
          <a:prstGeom prst="rect">
            <a:avLst/>
          </a:prstGeom>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s" sz="1300">
                <a:solidFill>
                  <a:srgbClr val="333333"/>
                </a:solidFill>
                <a:latin typeface="Arial"/>
                <a:ea typeface="Arial"/>
                <a:cs typeface="Arial"/>
                <a:sym typeface="Arial"/>
              </a:rPr>
              <a:t>¿Con qué encoding podemos leer más precisamente los datos? ¿Con cual podemos leerlos más rápidamente?</a:t>
            </a:r>
            <a:endParaRPr sz="1300">
              <a:solidFill>
                <a:srgbClr val="333333"/>
              </a:solidFill>
              <a:latin typeface="Arial"/>
              <a:ea typeface="Arial"/>
              <a:cs typeface="Arial"/>
              <a:sym typeface="Arial"/>
            </a:endParaRPr>
          </a:p>
        </p:txBody>
      </p:sp>
      <p:sp>
        <p:nvSpPr>
          <p:cNvPr id="322" name="Shape 322"/>
          <p:cNvSpPr/>
          <p:nvPr/>
        </p:nvSpPr>
        <p:spPr>
          <a:xfrm>
            <a:off x="2492050" y="1557550"/>
            <a:ext cx="2455800" cy="27963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Gráficos complejos</a:t>
            </a:r>
            <a:endParaRPr/>
          </a:p>
        </p:txBody>
      </p:sp>
      <p:sp>
        <p:nvSpPr>
          <p:cNvPr id="328" name="Shape 328"/>
          <p:cNvSpPr txBox="1"/>
          <p:nvPr>
            <p:ph idx="1" type="body"/>
          </p:nvPr>
        </p:nvSpPr>
        <p:spPr>
          <a:xfrm>
            <a:off x="311700" y="1399400"/>
            <a:ext cx="2808000" cy="2784900"/>
          </a:xfrm>
          <a:prstGeom prst="rect">
            <a:avLst/>
          </a:prstGeom>
        </p:spPr>
        <p:txBody>
          <a:bodyPr anchorCtr="0" anchor="ctr" bIns="91425" lIns="91425" spcFirstLastPara="1" rIns="91425" wrap="square" tIns="91425">
            <a:noAutofit/>
          </a:bodyPr>
          <a:lstStyle/>
          <a:p>
            <a:pPr indent="-317500" lvl="0" marL="457200" rtl="0">
              <a:lnSpc>
                <a:spcPct val="200000"/>
              </a:lnSpc>
              <a:spcBef>
                <a:spcPts val="0"/>
              </a:spcBef>
              <a:spcAft>
                <a:spcPts val="0"/>
              </a:spcAft>
              <a:buSzPts val="1400"/>
              <a:buChar char="●"/>
            </a:pPr>
            <a:r>
              <a:rPr lang="es" sz="1400"/>
              <a:t>¿Cuáles son los encodings visuales?</a:t>
            </a:r>
            <a:endParaRPr sz="1400"/>
          </a:p>
          <a:p>
            <a:pPr indent="-317500" lvl="0" marL="457200">
              <a:lnSpc>
                <a:spcPct val="200000"/>
              </a:lnSpc>
              <a:spcBef>
                <a:spcPts val="0"/>
              </a:spcBef>
              <a:spcAft>
                <a:spcPts val="0"/>
              </a:spcAft>
              <a:buSzPts val="1400"/>
              <a:buChar char="●"/>
            </a:pPr>
            <a:r>
              <a:rPr lang="es" sz="1400"/>
              <a:t>¿De qué otra forma podemos mostrar esta información?</a:t>
            </a:r>
            <a:endParaRPr sz="1400"/>
          </a:p>
        </p:txBody>
      </p:sp>
      <p:pic>
        <p:nvPicPr>
          <p:cNvPr id="329" name="Shape 329"/>
          <p:cNvPicPr preferRelativeResize="0"/>
          <p:nvPr/>
        </p:nvPicPr>
        <p:blipFill rotWithShape="1">
          <a:blip r:embed="rId3">
            <a:alphaModFix/>
          </a:blip>
          <a:srcRect b="41242" l="2365" r="2631" t="1461"/>
          <a:stretch/>
        </p:blipFill>
        <p:spPr>
          <a:xfrm>
            <a:off x="3720400" y="128750"/>
            <a:ext cx="5170601" cy="4743677"/>
          </a:xfrm>
          <a:prstGeom prst="rect">
            <a:avLst/>
          </a:prstGeom>
          <a:noFill/>
          <a:ln>
            <a:noFill/>
          </a:ln>
        </p:spPr>
      </p:pic>
      <p:sp>
        <p:nvSpPr>
          <p:cNvPr id="330" name="Shape 330"/>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Seeking safety</a:t>
            </a:r>
            <a:endParaRPr sz="1000">
              <a:highlight>
                <a:srgbClr val="FFFFFF"/>
              </a:highlight>
              <a:latin typeface="Droid Sans Mono"/>
              <a:ea typeface="Droid Sans Mono"/>
              <a:cs typeface="Droid Sans Mono"/>
              <a:sym typeface="Droid Sans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sz="6000"/>
              <a:t>Buenas prácticas de visualización</a:t>
            </a:r>
            <a:endParaRPr sz="6000"/>
          </a:p>
        </p:txBody>
      </p:sp>
      <p:sp>
        <p:nvSpPr>
          <p:cNvPr id="336" name="Shape 336"/>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s"/>
              <a:t>para maximizar</a:t>
            </a:r>
            <a:r>
              <a:rPr lang="es"/>
              <a:t> la efectividad de la comunicación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Tamaño del texto</a:t>
            </a:r>
            <a:endParaRPr/>
          </a:p>
          <a:p>
            <a:pPr indent="-342900" lvl="0" marL="457200" rtl="0">
              <a:lnSpc>
                <a:spcPct val="200000"/>
              </a:lnSpc>
              <a:spcBef>
                <a:spcPts val="0"/>
              </a:spcBef>
              <a:spcAft>
                <a:spcPts val="0"/>
              </a:spcAft>
              <a:buSzPts val="1800"/>
              <a:buChar char="●"/>
            </a:pPr>
            <a:r>
              <a:rPr lang="es"/>
              <a:t>Visibilidad de elementos contra el fondo</a:t>
            </a:r>
            <a:endParaRPr/>
          </a:p>
          <a:p>
            <a:pPr indent="-342900" lvl="0" marL="457200" rtl="0">
              <a:lnSpc>
                <a:spcPct val="200000"/>
              </a:lnSpc>
              <a:spcBef>
                <a:spcPts val="0"/>
              </a:spcBef>
              <a:spcAft>
                <a:spcPts val="0"/>
              </a:spcAft>
              <a:buSzPts val="1800"/>
              <a:buChar char="●"/>
            </a:pPr>
            <a:r>
              <a:rPr lang="es"/>
              <a:t>Método de presentación</a:t>
            </a:r>
            <a:endParaRPr/>
          </a:p>
          <a:p>
            <a:pPr indent="-317500" lvl="1" marL="914400" rtl="0">
              <a:lnSpc>
                <a:spcPct val="200000"/>
              </a:lnSpc>
              <a:spcBef>
                <a:spcPts val="0"/>
              </a:spcBef>
              <a:spcAft>
                <a:spcPts val="0"/>
              </a:spcAft>
              <a:buSzPts val="1400"/>
              <a:buChar char="○"/>
            </a:pPr>
            <a:r>
              <a:rPr lang="es"/>
              <a:t>Proyector: tiene baja resolución. Usar colores brillantes (ni oscuros ni pasteles).</a:t>
            </a:r>
            <a:endParaRPr/>
          </a:p>
          <a:p>
            <a:pPr indent="-317500" lvl="1" marL="914400" rtl="0">
              <a:lnSpc>
                <a:spcPct val="200000"/>
              </a:lnSpc>
              <a:spcBef>
                <a:spcPts val="0"/>
              </a:spcBef>
              <a:spcAft>
                <a:spcPts val="0"/>
              </a:spcAft>
              <a:buSzPts val="1400"/>
              <a:buChar char="○"/>
            </a:pPr>
            <a:r>
              <a:rPr lang="es"/>
              <a:t>Papel: ¿color o blanco y negro? No hay posibilidad de zoom.</a:t>
            </a:r>
            <a:endParaRPr/>
          </a:p>
          <a:p>
            <a:pPr indent="-317500" lvl="1" marL="914400">
              <a:lnSpc>
                <a:spcPct val="200000"/>
              </a:lnSpc>
              <a:spcBef>
                <a:spcPts val="0"/>
              </a:spcBef>
              <a:spcAft>
                <a:spcPts val="0"/>
              </a:spcAft>
              <a:buSzPts val="1400"/>
              <a:buChar char="○"/>
            </a:pPr>
            <a:r>
              <a:rPr lang="es"/>
              <a:t>Pantalla digital: distintas resoluciones y dispositivos. Distintos métodos de interacción.</a:t>
            </a:r>
            <a:endParaRPr/>
          </a:p>
        </p:txBody>
      </p:sp>
      <p:sp>
        <p:nvSpPr>
          <p:cNvPr id="342" name="Shape 3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Básicos a tener en cuenta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t>Chartjunk - Less is more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Edward Tufte: maximizar ink-data ratio</a:t>
            </a:r>
            <a:endParaRPr/>
          </a:p>
        </p:txBody>
      </p:sp>
      <p:sp>
        <p:nvSpPr>
          <p:cNvPr id="353" name="Shape 353"/>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s"/>
              <a:t>1. La prioridad es mostrar los datos</a:t>
            </a:r>
            <a:endParaRPr/>
          </a:p>
          <a:p>
            <a:pPr indent="0" lvl="0" marL="0">
              <a:spcBef>
                <a:spcPts val="1600"/>
              </a:spcBef>
              <a:spcAft>
                <a:spcPts val="0"/>
              </a:spcAft>
              <a:buClr>
                <a:schemeClr val="dk1"/>
              </a:buClr>
              <a:buSzPts val="1100"/>
              <a:buFont typeface="Arial"/>
              <a:buNone/>
            </a:pPr>
            <a:r>
              <a:rPr lang="es"/>
              <a:t>2. Maximizar la proporción datos a tinta (toda la “tinta” se usa para datos)</a:t>
            </a:r>
            <a:endParaRPr/>
          </a:p>
          <a:p>
            <a:pPr indent="0" lvl="0" marL="0">
              <a:spcBef>
                <a:spcPts val="1600"/>
              </a:spcBef>
              <a:spcAft>
                <a:spcPts val="0"/>
              </a:spcAft>
              <a:buClr>
                <a:schemeClr val="dk1"/>
              </a:buClr>
              <a:buSzPts val="1100"/>
              <a:buFont typeface="Arial"/>
              <a:buNone/>
            </a:pPr>
            <a:r>
              <a:rPr lang="es"/>
              <a:t>3. Eliminar la tinta no destinada a datos</a:t>
            </a:r>
            <a:endParaRPr/>
          </a:p>
          <a:p>
            <a:pPr indent="0" lvl="0" marL="0">
              <a:spcBef>
                <a:spcPts val="1600"/>
              </a:spcBef>
              <a:spcAft>
                <a:spcPts val="0"/>
              </a:spcAft>
              <a:buClr>
                <a:schemeClr val="dk1"/>
              </a:buClr>
              <a:buSzPts val="1100"/>
              <a:buFont typeface="Arial"/>
              <a:buNone/>
            </a:pPr>
            <a:r>
              <a:rPr lang="es"/>
              <a:t>4. </a:t>
            </a:r>
            <a:r>
              <a:rPr lang="es"/>
              <a:t>Eliminar la tinta redundante</a:t>
            </a:r>
            <a:endParaRPr/>
          </a:p>
          <a:p>
            <a:pPr indent="0" lvl="0" marL="0">
              <a:spcBef>
                <a:spcPts val="1600"/>
              </a:spcBef>
              <a:spcAft>
                <a:spcPts val="1600"/>
              </a:spcAft>
              <a:buNone/>
            </a:pPr>
            <a:r>
              <a:rPr lang="es"/>
              <a:t>5. Revisar y editar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Ejemplo</a:t>
            </a:r>
            <a:endParaRPr/>
          </a:p>
        </p:txBody>
      </p:sp>
      <p:sp>
        <p:nvSpPr>
          <p:cNvPr id="359" name="Shape 359"/>
          <p:cNvSpPr txBox="1"/>
          <p:nvPr>
            <p:ph idx="1" type="body"/>
          </p:nvPr>
        </p:nvSpPr>
        <p:spPr>
          <a:xfrm>
            <a:off x="311700" y="1399400"/>
            <a:ext cx="2808000" cy="2784900"/>
          </a:xfrm>
          <a:prstGeom prst="rect">
            <a:avLst/>
          </a:prstGeom>
        </p:spPr>
        <p:txBody>
          <a:bodyPr anchorCtr="0" anchor="ctr" bIns="91425" lIns="91425" spcFirstLastPara="1" rIns="91425" wrap="square" tIns="91425">
            <a:noAutofit/>
          </a:bodyPr>
          <a:lstStyle/>
          <a:p>
            <a:pPr indent="0" lvl="0" marL="0" marR="0" rtl="0" algn="l">
              <a:lnSpc>
                <a:spcPct val="200000"/>
              </a:lnSpc>
              <a:spcBef>
                <a:spcPts val="0"/>
              </a:spcBef>
              <a:spcAft>
                <a:spcPts val="0"/>
              </a:spcAft>
              <a:buNone/>
            </a:pPr>
            <a:r>
              <a:rPr lang="es" sz="1600"/>
              <a:t>¡Solamente una pequeña cantidad de elementos visuales son relevantes!</a:t>
            </a:r>
            <a:endParaRPr sz="1600"/>
          </a:p>
        </p:txBody>
      </p:sp>
      <p:pic>
        <p:nvPicPr>
          <p:cNvPr id="360" name="Shape 360"/>
          <p:cNvPicPr preferRelativeResize="0"/>
          <p:nvPr/>
        </p:nvPicPr>
        <p:blipFill rotWithShape="1">
          <a:blip r:embed="rId3">
            <a:alphaModFix/>
          </a:blip>
          <a:srcRect b="0" l="13522" r="14087" t="0"/>
          <a:stretch/>
        </p:blipFill>
        <p:spPr>
          <a:xfrm>
            <a:off x="3971125" y="0"/>
            <a:ext cx="4810476" cy="4784325"/>
          </a:xfrm>
          <a:prstGeom prst="rect">
            <a:avLst/>
          </a:prstGeom>
          <a:noFill/>
          <a:ln>
            <a:noFill/>
          </a:ln>
        </p:spPr>
      </p:pic>
      <p:sp>
        <p:nvSpPr>
          <p:cNvPr id="361" name="Shape 361"/>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s" sz="1000" u="sng">
                <a:solidFill>
                  <a:schemeClr val="hlink"/>
                </a:solidFill>
                <a:highlight>
                  <a:srgbClr val="FFFFFF"/>
                </a:highlight>
                <a:latin typeface="Droid Sans Mono"/>
                <a:ea typeface="Droid Sans Mono"/>
                <a:cs typeface="Droid Sans Mono"/>
                <a:sym typeface="Droid Sans Mono"/>
                <a:hlinkClick r:id="rId4"/>
              </a:rPr>
              <a:t>Visualizing Node-Link Graphs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idx="1" type="body"/>
          </p:nvPr>
        </p:nvSpPr>
        <p:spPr>
          <a:xfrm>
            <a:off x="311700" y="488600"/>
            <a:ext cx="3999900" cy="4166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4200">
                <a:latin typeface="Economica"/>
                <a:ea typeface="Economica"/>
                <a:cs typeface="Economica"/>
                <a:sym typeface="Economica"/>
              </a:rPr>
              <a:t>Optimizar el proceso de comunicación</a:t>
            </a:r>
            <a:endParaRPr sz="4200">
              <a:latin typeface="Economica"/>
              <a:ea typeface="Economica"/>
              <a:cs typeface="Economica"/>
              <a:sym typeface="Economica"/>
            </a:endParaRPr>
          </a:p>
          <a:p>
            <a:pPr indent="0" lvl="0" marL="0" algn="ctr">
              <a:spcBef>
                <a:spcPts val="0"/>
              </a:spcBef>
              <a:spcAft>
                <a:spcPts val="1600"/>
              </a:spcAft>
              <a:buNone/>
            </a:pPr>
            <a:r>
              <a:t/>
            </a:r>
            <a:endParaRPr/>
          </a:p>
        </p:txBody>
      </p:sp>
      <p:sp>
        <p:nvSpPr>
          <p:cNvPr id="88" name="Shape 88"/>
          <p:cNvSpPr txBox="1"/>
          <p:nvPr>
            <p:ph idx="2" type="body"/>
          </p:nvPr>
        </p:nvSpPr>
        <p:spPr>
          <a:xfrm>
            <a:off x="4832400" y="488500"/>
            <a:ext cx="3999900" cy="4166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 sz="4200">
                <a:latin typeface="Economica"/>
                <a:ea typeface="Economica"/>
                <a:cs typeface="Economica"/>
                <a:sym typeface="Economica"/>
              </a:rPr>
              <a:t>Generar un mensaje que se decodifique rápida y fielmente</a:t>
            </a:r>
            <a:endParaRPr sz="4200">
              <a:latin typeface="Economica"/>
              <a:ea typeface="Economica"/>
              <a:cs typeface="Economica"/>
              <a:sym typeface="Economica"/>
            </a:endParaRPr>
          </a:p>
          <a:p>
            <a:pPr indent="0" lvl="0" marL="0" algn="ctr">
              <a:spcBef>
                <a:spcPts val="0"/>
              </a:spcBef>
              <a:spcAft>
                <a:spcPts val="1600"/>
              </a:spcAft>
              <a:buNone/>
            </a:pPr>
            <a:r>
              <a:t/>
            </a:r>
            <a:endParaRPr/>
          </a:p>
        </p:txBody>
      </p:sp>
      <p:cxnSp>
        <p:nvCxnSpPr>
          <p:cNvPr id="89" name="Shape 89"/>
          <p:cNvCxnSpPr/>
          <p:nvPr/>
        </p:nvCxnSpPr>
        <p:spPr>
          <a:xfrm>
            <a:off x="3956250" y="2644175"/>
            <a:ext cx="1231500" cy="0"/>
          </a:xfrm>
          <a:prstGeom prst="straightConnector1">
            <a:avLst/>
          </a:prstGeom>
          <a:noFill/>
          <a:ln cap="flat" cmpd="sng" w="28575">
            <a:solidFill>
              <a:schemeClr val="lt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Ejemplo</a:t>
            </a:r>
            <a:endParaRPr/>
          </a:p>
        </p:txBody>
      </p:sp>
      <p:sp>
        <p:nvSpPr>
          <p:cNvPr id="367" name="Shape 367"/>
          <p:cNvSpPr txBox="1"/>
          <p:nvPr>
            <p:ph idx="1" type="body"/>
          </p:nvPr>
        </p:nvSpPr>
        <p:spPr>
          <a:xfrm>
            <a:off x="311700" y="1399400"/>
            <a:ext cx="2808000" cy="2784900"/>
          </a:xfrm>
          <a:prstGeom prst="rect">
            <a:avLst/>
          </a:prstGeom>
        </p:spPr>
        <p:txBody>
          <a:bodyPr anchorCtr="0" anchor="ctr" bIns="91425" lIns="91425" spcFirstLastPara="1" rIns="91425" wrap="square" tIns="91425">
            <a:noAutofit/>
          </a:bodyPr>
          <a:lstStyle/>
          <a:p>
            <a:pPr indent="0" lvl="0" marL="0" marR="0" rtl="0" algn="l">
              <a:lnSpc>
                <a:spcPct val="200000"/>
              </a:lnSpc>
              <a:spcBef>
                <a:spcPts val="0"/>
              </a:spcBef>
              <a:spcAft>
                <a:spcPts val="0"/>
              </a:spcAft>
              <a:buNone/>
            </a:pPr>
            <a:r>
              <a:rPr lang="es" sz="1600"/>
              <a:t>Todos los elementos visuales son relevantes con respecto a la información transmitida</a:t>
            </a:r>
            <a:endParaRPr sz="1600"/>
          </a:p>
        </p:txBody>
      </p:sp>
      <p:pic>
        <p:nvPicPr>
          <p:cNvPr id="368" name="Shape 368"/>
          <p:cNvPicPr preferRelativeResize="0"/>
          <p:nvPr/>
        </p:nvPicPr>
        <p:blipFill>
          <a:blip r:embed="rId3">
            <a:alphaModFix/>
          </a:blip>
          <a:stretch>
            <a:fillRect/>
          </a:stretch>
        </p:blipFill>
        <p:spPr>
          <a:xfrm>
            <a:off x="3174125" y="137500"/>
            <a:ext cx="5779700" cy="4795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idx="1" type="body"/>
          </p:nvPr>
        </p:nvSpPr>
        <p:spPr>
          <a:xfrm>
            <a:off x="311700" y="1399400"/>
            <a:ext cx="2808000" cy="3432300"/>
          </a:xfrm>
          <a:prstGeom prst="rect">
            <a:avLst/>
          </a:prstGeom>
        </p:spPr>
        <p:txBody>
          <a:bodyPr anchorCtr="0" anchor="ctr" bIns="91425" lIns="91425" spcFirstLastPara="1" rIns="91425" wrap="square" tIns="91425">
            <a:noAutofit/>
          </a:bodyPr>
          <a:lstStyle/>
          <a:p>
            <a:pPr indent="-304800" lvl="0" marL="457200">
              <a:lnSpc>
                <a:spcPct val="200000"/>
              </a:lnSpc>
              <a:spcBef>
                <a:spcPts val="0"/>
              </a:spcBef>
              <a:spcAft>
                <a:spcPts val="0"/>
              </a:spcAft>
              <a:buSzPts val="1200"/>
              <a:buChar char="●"/>
            </a:pPr>
            <a:r>
              <a:rPr lang="es"/>
              <a:t>Las barras son imposibles de leer</a:t>
            </a:r>
            <a:endParaRPr/>
          </a:p>
          <a:p>
            <a:pPr indent="-304800" lvl="0" marL="457200">
              <a:lnSpc>
                <a:spcPct val="200000"/>
              </a:lnSpc>
              <a:spcBef>
                <a:spcPts val="0"/>
              </a:spcBef>
              <a:spcAft>
                <a:spcPts val="0"/>
              </a:spcAft>
              <a:buSzPts val="1200"/>
              <a:buChar char="●"/>
            </a:pPr>
            <a:r>
              <a:rPr lang="es"/>
              <a:t>Las grillas no sirven para nada</a:t>
            </a:r>
            <a:endParaRPr/>
          </a:p>
          <a:p>
            <a:pPr indent="-304800" lvl="0" marL="457200">
              <a:lnSpc>
                <a:spcPct val="200000"/>
              </a:lnSpc>
              <a:spcBef>
                <a:spcPts val="0"/>
              </a:spcBef>
              <a:spcAft>
                <a:spcPts val="0"/>
              </a:spcAft>
              <a:buSzPts val="1200"/>
              <a:buChar char="●"/>
            </a:pPr>
            <a:r>
              <a:rPr lang="es"/>
              <a:t>Las etiquetas verticales son difíciles de leer</a:t>
            </a:r>
            <a:endParaRPr/>
          </a:p>
          <a:p>
            <a:pPr indent="-304800" lvl="0" marL="457200" rtl="0">
              <a:lnSpc>
                <a:spcPct val="200000"/>
              </a:lnSpc>
              <a:spcBef>
                <a:spcPts val="0"/>
              </a:spcBef>
              <a:spcAft>
                <a:spcPts val="0"/>
              </a:spcAft>
              <a:buSzPts val="1200"/>
              <a:buChar char="●"/>
            </a:pPr>
            <a:r>
              <a:rPr lang="es"/>
              <a:t>El eje z, que representa años, va al revés.</a:t>
            </a:r>
            <a:endParaRPr/>
          </a:p>
        </p:txBody>
      </p:sp>
      <p:sp>
        <p:nvSpPr>
          <p:cNvPr id="374" name="Shape 37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Ejemplo</a:t>
            </a:r>
            <a:endParaRPr/>
          </a:p>
        </p:txBody>
      </p:sp>
      <p:pic>
        <p:nvPicPr>
          <p:cNvPr id="375" name="Shape 375"/>
          <p:cNvPicPr preferRelativeResize="0"/>
          <p:nvPr/>
        </p:nvPicPr>
        <p:blipFill>
          <a:blip r:embed="rId3">
            <a:alphaModFix/>
          </a:blip>
          <a:stretch>
            <a:fillRect/>
          </a:stretch>
        </p:blipFill>
        <p:spPr>
          <a:xfrm>
            <a:off x="4336025" y="135463"/>
            <a:ext cx="2924175" cy="2524125"/>
          </a:xfrm>
          <a:prstGeom prst="rect">
            <a:avLst/>
          </a:prstGeom>
          <a:noFill/>
          <a:ln>
            <a:noFill/>
          </a:ln>
        </p:spPr>
      </p:pic>
      <p:sp>
        <p:nvSpPr>
          <p:cNvPr id="376" name="Shape 376"/>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s" sz="1000" u="sng">
                <a:solidFill>
                  <a:schemeClr val="hlink"/>
                </a:solidFill>
                <a:highlight>
                  <a:srgbClr val="FFFFFF"/>
                </a:highlight>
                <a:latin typeface="Droid Sans Mono"/>
                <a:ea typeface="Droid Sans Mono"/>
                <a:cs typeface="Droid Sans Mono"/>
                <a:sym typeface="Droid Sans Mono"/>
                <a:hlinkClick r:id="rId4"/>
              </a:rPr>
              <a:t>A design problem - perceptual edge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idx="1" type="body"/>
          </p:nvPr>
        </p:nvSpPr>
        <p:spPr>
          <a:xfrm>
            <a:off x="311700" y="1399400"/>
            <a:ext cx="2808000" cy="3432300"/>
          </a:xfrm>
          <a:prstGeom prst="rect">
            <a:avLst/>
          </a:prstGeom>
        </p:spPr>
        <p:txBody>
          <a:bodyPr anchorCtr="0" anchor="ctr" bIns="91425" lIns="91425" spcFirstLastPara="1" rIns="91425" wrap="square" tIns="91425">
            <a:noAutofit/>
          </a:bodyPr>
          <a:lstStyle/>
          <a:p>
            <a:pPr indent="-304800" lvl="0" marL="457200" rtl="0">
              <a:lnSpc>
                <a:spcPct val="200000"/>
              </a:lnSpc>
              <a:spcBef>
                <a:spcPts val="0"/>
              </a:spcBef>
              <a:spcAft>
                <a:spcPts val="0"/>
              </a:spcAft>
              <a:buSzPts val="1200"/>
              <a:buChar char="●"/>
            </a:pPr>
            <a:r>
              <a:rPr lang="es"/>
              <a:t>Las barras son imposibles de leer</a:t>
            </a:r>
            <a:endParaRPr/>
          </a:p>
          <a:p>
            <a:pPr indent="-304800" lvl="0" marL="457200" rtl="0">
              <a:lnSpc>
                <a:spcPct val="200000"/>
              </a:lnSpc>
              <a:spcBef>
                <a:spcPts val="0"/>
              </a:spcBef>
              <a:spcAft>
                <a:spcPts val="0"/>
              </a:spcAft>
              <a:buSzPts val="1200"/>
              <a:buChar char="●"/>
            </a:pPr>
            <a:r>
              <a:rPr lang="es"/>
              <a:t>Las grillas no sirven para nada</a:t>
            </a:r>
            <a:endParaRPr/>
          </a:p>
          <a:p>
            <a:pPr indent="-304800" lvl="0" marL="457200" rtl="0">
              <a:lnSpc>
                <a:spcPct val="200000"/>
              </a:lnSpc>
              <a:spcBef>
                <a:spcPts val="0"/>
              </a:spcBef>
              <a:spcAft>
                <a:spcPts val="0"/>
              </a:spcAft>
              <a:buSzPts val="1200"/>
              <a:buChar char="●"/>
            </a:pPr>
            <a:r>
              <a:rPr lang="es"/>
              <a:t>Las etiquetas verticales son difíciles de leer</a:t>
            </a:r>
            <a:endParaRPr/>
          </a:p>
          <a:p>
            <a:pPr indent="-304800" lvl="0" marL="457200" rtl="0">
              <a:lnSpc>
                <a:spcPct val="200000"/>
              </a:lnSpc>
              <a:spcBef>
                <a:spcPts val="0"/>
              </a:spcBef>
              <a:spcAft>
                <a:spcPts val="0"/>
              </a:spcAft>
              <a:buSzPts val="1200"/>
              <a:buChar char="●"/>
            </a:pPr>
            <a:r>
              <a:rPr lang="es"/>
              <a:t>El eje z, que representa años, va al revés.</a:t>
            </a:r>
            <a:endParaRPr/>
          </a:p>
        </p:txBody>
      </p:sp>
      <p:sp>
        <p:nvSpPr>
          <p:cNvPr id="382" name="Shape 38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Ejemplo</a:t>
            </a:r>
            <a:endParaRPr/>
          </a:p>
        </p:txBody>
      </p:sp>
      <p:pic>
        <p:nvPicPr>
          <p:cNvPr id="383" name="Shape 383"/>
          <p:cNvPicPr preferRelativeResize="0"/>
          <p:nvPr/>
        </p:nvPicPr>
        <p:blipFill>
          <a:blip r:embed="rId3">
            <a:alphaModFix/>
          </a:blip>
          <a:stretch>
            <a:fillRect/>
          </a:stretch>
        </p:blipFill>
        <p:spPr>
          <a:xfrm>
            <a:off x="4336025" y="135463"/>
            <a:ext cx="2924175" cy="2524125"/>
          </a:xfrm>
          <a:prstGeom prst="rect">
            <a:avLst/>
          </a:prstGeom>
          <a:noFill/>
          <a:ln>
            <a:noFill/>
          </a:ln>
        </p:spPr>
      </p:pic>
      <p:pic>
        <p:nvPicPr>
          <p:cNvPr id="384" name="Shape 384"/>
          <p:cNvPicPr preferRelativeResize="0"/>
          <p:nvPr/>
        </p:nvPicPr>
        <p:blipFill>
          <a:blip r:embed="rId4">
            <a:alphaModFix/>
          </a:blip>
          <a:stretch>
            <a:fillRect/>
          </a:stretch>
        </p:blipFill>
        <p:spPr>
          <a:xfrm>
            <a:off x="3992188" y="2659588"/>
            <a:ext cx="3611847" cy="2209600"/>
          </a:xfrm>
          <a:prstGeom prst="rect">
            <a:avLst/>
          </a:prstGeom>
          <a:noFill/>
          <a:ln>
            <a:noFill/>
          </a:ln>
        </p:spPr>
      </p:pic>
      <p:sp>
        <p:nvSpPr>
          <p:cNvPr id="385" name="Shape 385"/>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s" sz="1000" u="sng">
                <a:solidFill>
                  <a:schemeClr val="hlink"/>
                </a:solidFill>
                <a:highlight>
                  <a:srgbClr val="FFFFFF"/>
                </a:highlight>
                <a:latin typeface="Droid Sans Mono"/>
                <a:ea typeface="Droid Sans Mono"/>
                <a:cs typeface="Droid Sans Mono"/>
                <a:sym typeface="Droid Sans Mono"/>
                <a:hlinkClick r:id="rId5"/>
              </a:rPr>
              <a:t>A design problem - perceptual edge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Primero, que quede bien en blanco y negro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Propiedades de los encodings con color</a:t>
            </a:r>
            <a:endParaRPr/>
          </a:p>
        </p:txBody>
      </p:sp>
      <p:sp>
        <p:nvSpPr>
          <p:cNvPr id="396" name="Shape 396"/>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No tienen orden</a:t>
            </a:r>
            <a:endParaRPr/>
          </a:p>
          <a:p>
            <a:pPr indent="-342900" lvl="0" marL="457200" rtl="0">
              <a:lnSpc>
                <a:spcPct val="200000"/>
              </a:lnSpc>
              <a:spcBef>
                <a:spcPts val="0"/>
              </a:spcBef>
              <a:spcAft>
                <a:spcPts val="0"/>
              </a:spcAft>
              <a:buSzPts val="1800"/>
              <a:buChar char="●"/>
            </a:pPr>
            <a:r>
              <a:rPr lang="es"/>
              <a:t>Nos basamos en convenciones que pueden no reproducirse:</a:t>
            </a:r>
            <a:endParaRPr/>
          </a:p>
          <a:p>
            <a:pPr indent="-317500" lvl="1" marL="914400" rtl="0">
              <a:lnSpc>
                <a:spcPct val="200000"/>
              </a:lnSpc>
              <a:spcBef>
                <a:spcPts val="0"/>
              </a:spcBef>
              <a:spcAft>
                <a:spcPts val="0"/>
              </a:spcAft>
              <a:buSzPts val="1400"/>
              <a:buChar char="○"/>
            </a:pPr>
            <a:r>
              <a:rPr lang="es"/>
              <a:t>Rojo-azul, rosa-celeste para masculino y feminino</a:t>
            </a:r>
            <a:endParaRPr/>
          </a:p>
          <a:p>
            <a:pPr indent="-317500" lvl="1" marL="914400" rtl="0">
              <a:lnSpc>
                <a:spcPct val="200000"/>
              </a:lnSpc>
              <a:spcBef>
                <a:spcPts val="0"/>
              </a:spcBef>
              <a:spcAft>
                <a:spcPts val="0"/>
              </a:spcAft>
              <a:buSzPts val="1400"/>
              <a:buChar char="○"/>
            </a:pPr>
            <a:r>
              <a:rPr lang="es"/>
              <a:t>Celeste para el </a:t>
            </a:r>
            <a:r>
              <a:rPr lang="es"/>
              <a:t>océano</a:t>
            </a:r>
            <a:r>
              <a:rPr lang="es"/>
              <a:t>, verde para la pradera, marrón para la montaña</a:t>
            </a:r>
            <a:endParaRPr/>
          </a:p>
          <a:p>
            <a:pPr indent="-342900" lvl="0" marL="457200" rtl="0">
              <a:lnSpc>
                <a:spcPct val="200000"/>
              </a:lnSpc>
              <a:spcBef>
                <a:spcPts val="0"/>
              </a:spcBef>
              <a:spcAft>
                <a:spcPts val="0"/>
              </a:spcAft>
              <a:buSzPts val="1800"/>
              <a:buChar char="●"/>
            </a:pPr>
            <a:r>
              <a:rPr lang="es"/>
              <a:t>No todos los percibimos iguales (daltonismo)</a:t>
            </a:r>
            <a:endParaRPr/>
          </a:p>
          <a:p>
            <a:pPr indent="-342900" lvl="0" marL="457200">
              <a:lnSpc>
                <a:spcPct val="200000"/>
              </a:lnSpc>
              <a:spcBef>
                <a:spcPts val="0"/>
              </a:spcBef>
              <a:spcAft>
                <a:spcPts val="0"/>
              </a:spcAft>
              <a:buSzPts val="1800"/>
              <a:buChar char="●"/>
            </a:pPr>
            <a:r>
              <a:rPr lang="es"/>
              <a:t>Evocan emociones </a:t>
            </a:r>
            <a:r>
              <a:rPr lang="es"/>
              <a:t>inconscientes</a:t>
            </a:r>
            <a:r>
              <a:rPr lang="es"/>
              <a:t> (o </a:t>
            </a:r>
            <a:r>
              <a:rPr lang="es"/>
              <a:t>subconscientes</a:t>
            </a:r>
            <a:r>
              <a:rPr lang="es"/>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El color y el mensaje</a:t>
            </a:r>
            <a:endParaRPr/>
          </a:p>
        </p:txBody>
      </p:sp>
      <p:pic>
        <p:nvPicPr>
          <p:cNvPr id="402" name="Shape 402"/>
          <p:cNvPicPr preferRelativeResize="0"/>
          <p:nvPr/>
        </p:nvPicPr>
        <p:blipFill rotWithShape="1">
          <a:blip r:embed="rId3">
            <a:alphaModFix/>
          </a:blip>
          <a:srcRect b="0" l="5333" r="5324" t="0"/>
          <a:stretch/>
        </p:blipFill>
        <p:spPr>
          <a:xfrm>
            <a:off x="142913" y="1387700"/>
            <a:ext cx="3033298" cy="3691474"/>
          </a:xfrm>
          <a:prstGeom prst="rect">
            <a:avLst/>
          </a:prstGeom>
          <a:noFill/>
          <a:ln>
            <a:noFill/>
          </a:ln>
        </p:spPr>
      </p:pic>
      <p:pic>
        <p:nvPicPr>
          <p:cNvPr id="403" name="Shape 403"/>
          <p:cNvPicPr preferRelativeResize="0"/>
          <p:nvPr/>
        </p:nvPicPr>
        <p:blipFill>
          <a:blip r:embed="rId4">
            <a:alphaModFix/>
          </a:blip>
          <a:stretch>
            <a:fillRect/>
          </a:stretch>
        </p:blipFill>
        <p:spPr>
          <a:xfrm>
            <a:off x="3176211" y="1387700"/>
            <a:ext cx="3213782" cy="3691472"/>
          </a:xfrm>
          <a:prstGeom prst="rect">
            <a:avLst/>
          </a:prstGeom>
          <a:noFill/>
          <a:ln>
            <a:noFill/>
          </a:ln>
        </p:spPr>
      </p:pic>
      <p:pic>
        <p:nvPicPr>
          <p:cNvPr id="404" name="Shape 404"/>
          <p:cNvPicPr preferRelativeResize="0"/>
          <p:nvPr/>
        </p:nvPicPr>
        <p:blipFill>
          <a:blip r:embed="rId5">
            <a:alphaModFix/>
          </a:blip>
          <a:stretch>
            <a:fillRect/>
          </a:stretch>
        </p:blipFill>
        <p:spPr>
          <a:xfrm>
            <a:off x="6389986" y="1387700"/>
            <a:ext cx="2611113" cy="36914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Paletas de colores y daltonismo</a:t>
            </a:r>
            <a:endParaRPr/>
          </a:p>
        </p:txBody>
      </p:sp>
      <p:sp>
        <p:nvSpPr>
          <p:cNvPr id="410" name="Shape 410"/>
          <p:cNvSpPr txBox="1"/>
          <p:nvPr>
            <p:ph idx="1" type="body"/>
          </p:nvPr>
        </p:nvSpPr>
        <p:spPr>
          <a:xfrm>
            <a:off x="311700" y="1225225"/>
            <a:ext cx="85206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Daltonismo:</a:t>
            </a:r>
            <a:endParaRPr/>
          </a:p>
          <a:p>
            <a:pPr indent="-317500" lvl="1" marL="914400" rtl="0">
              <a:lnSpc>
                <a:spcPct val="200000"/>
              </a:lnSpc>
              <a:spcBef>
                <a:spcPts val="0"/>
              </a:spcBef>
              <a:spcAft>
                <a:spcPts val="0"/>
              </a:spcAft>
              <a:buSzPts val="1400"/>
              <a:buChar char="○"/>
            </a:pPr>
            <a:r>
              <a:rPr lang="es" u="sng">
                <a:solidFill>
                  <a:schemeClr val="hlink"/>
                </a:solidFill>
                <a:hlinkClick r:id="rId3"/>
              </a:rPr>
              <a:t>Coblis</a:t>
            </a:r>
            <a:r>
              <a:rPr lang="es"/>
              <a:t>: pueden subir una imagen y comprobar cómo la vería una persona daltónica.</a:t>
            </a:r>
            <a:endParaRPr/>
          </a:p>
          <a:p>
            <a:pPr indent="-317500" lvl="1" marL="914400" rtl="0">
              <a:lnSpc>
                <a:spcPct val="200000"/>
              </a:lnSpc>
              <a:spcBef>
                <a:spcPts val="0"/>
              </a:spcBef>
              <a:spcAft>
                <a:spcPts val="0"/>
              </a:spcAft>
              <a:buSzPts val="1400"/>
              <a:buChar char="○"/>
            </a:pPr>
            <a:r>
              <a:rPr lang="es"/>
              <a:t>Usar paletas colorblind safe que vienen en las librerías de visualización</a:t>
            </a:r>
            <a:endParaRPr/>
          </a:p>
          <a:p>
            <a:pPr indent="-342900" lvl="0" marL="457200" rtl="0">
              <a:lnSpc>
                <a:spcPct val="200000"/>
              </a:lnSpc>
              <a:spcBef>
                <a:spcPts val="0"/>
              </a:spcBef>
              <a:spcAft>
                <a:spcPts val="0"/>
              </a:spcAft>
              <a:buSzPts val="1800"/>
              <a:buChar char="●"/>
            </a:pPr>
            <a:r>
              <a:rPr lang="es"/>
              <a:t>Estética:</a:t>
            </a:r>
            <a:endParaRPr/>
          </a:p>
          <a:p>
            <a:pPr indent="-317500" lvl="1" marL="914400" rtl="0">
              <a:lnSpc>
                <a:spcPct val="200000"/>
              </a:lnSpc>
              <a:spcBef>
                <a:spcPts val="0"/>
              </a:spcBef>
              <a:spcAft>
                <a:spcPts val="0"/>
              </a:spcAft>
              <a:buSzPts val="1400"/>
              <a:buChar char="○"/>
            </a:pPr>
            <a:r>
              <a:rPr lang="es" u="sng">
                <a:solidFill>
                  <a:schemeClr val="hlink"/>
                </a:solidFill>
                <a:hlinkClick r:id="rId4"/>
              </a:rPr>
              <a:t>Coolors</a:t>
            </a:r>
            <a:r>
              <a:rPr lang="es"/>
              <a:t>: Fácil de usar para conseguir combinaciones rápidas.</a:t>
            </a:r>
            <a:endParaRPr/>
          </a:p>
          <a:p>
            <a:pPr indent="-317500" lvl="1" marL="914400">
              <a:lnSpc>
                <a:spcPct val="200000"/>
              </a:lnSpc>
              <a:spcBef>
                <a:spcPts val="0"/>
              </a:spcBef>
              <a:spcAft>
                <a:spcPts val="0"/>
              </a:spcAft>
              <a:buSzPts val="1400"/>
              <a:buChar char="○"/>
            </a:pPr>
            <a:r>
              <a:rPr lang="es" u="sng">
                <a:solidFill>
                  <a:schemeClr val="hlink"/>
                </a:solidFill>
                <a:hlinkClick r:id="rId5"/>
              </a:rPr>
              <a:t>Paletton</a:t>
            </a:r>
            <a:r>
              <a:rPr lang="es"/>
              <a:t>: Más completa pero requiere un poco más de conocimiento de colores.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Refuerzo a través de encodings dobles</a:t>
            </a:r>
            <a:endParaRPr/>
          </a:p>
        </p:txBody>
      </p:sp>
      <p:pic>
        <p:nvPicPr>
          <p:cNvPr id="416" name="Shape 416"/>
          <p:cNvPicPr preferRelativeResize="0"/>
          <p:nvPr/>
        </p:nvPicPr>
        <p:blipFill>
          <a:blip r:embed="rId3">
            <a:alphaModFix/>
          </a:blip>
          <a:stretch>
            <a:fillRect/>
          </a:stretch>
        </p:blipFill>
        <p:spPr>
          <a:xfrm>
            <a:off x="311700" y="1425163"/>
            <a:ext cx="4632875" cy="3124500"/>
          </a:xfrm>
          <a:prstGeom prst="rect">
            <a:avLst/>
          </a:prstGeom>
          <a:noFill/>
          <a:ln>
            <a:noFill/>
          </a:ln>
        </p:spPr>
      </p:pic>
      <p:sp>
        <p:nvSpPr>
          <p:cNvPr id="417" name="Shape 417"/>
          <p:cNvSpPr txBox="1"/>
          <p:nvPr>
            <p:ph idx="4294967295" type="body"/>
          </p:nvPr>
        </p:nvSpPr>
        <p:spPr>
          <a:xfrm>
            <a:off x="5142800" y="2782425"/>
            <a:ext cx="3329700" cy="2057400"/>
          </a:xfrm>
          <a:prstGeom prst="rect">
            <a:avLst/>
          </a:prstGeom>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s" sz="1300">
                <a:solidFill>
                  <a:srgbClr val="333333"/>
                </a:solidFill>
                <a:latin typeface="Arial"/>
                <a:ea typeface="Arial"/>
                <a:cs typeface="Arial"/>
                <a:sym typeface="Arial"/>
              </a:rPr>
              <a:t>En este ejemplo, el encoding de color refuerza las pérdidas sin desbalancear el gráfico.</a:t>
            </a:r>
            <a:endParaRPr sz="1300">
              <a:solidFill>
                <a:srgbClr val="333333"/>
              </a:solidFill>
              <a:latin typeface="Arial"/>
              <a:ea typeface="Arial"/>
              <a:cs typeface="Arial"/>
              <a:sym typeface="Arial"/>
            </a:endParaRPr>
          </a:p>
        </p:txBody>
      </p:sp>
      <p:sp>
        <p:nvSpPr>
          <p:cNvPr id="418" name="Shape 418"/>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es" sz="1000" u="sng">
                <a:solidFill>
                  <a:schemeClr val="hlink"/>
                </a:solidFill>
                <a:highlight>
                  <a:srgbClr val="FFFFFF"/>
                </a:highlight>
                <a:latin typeface="Droid Sans Mono"/>
                <a:ea typeface="Droid Sans Mono"/>
                <a:cs typeface="Droid Sans Mono"/>
                <a:sym typeface="Droid Sans Mono"/>
                <a:hlinkClick r:id="rId4"/>
              </a:rPr>
              <a:t>A design problem - perceptual edge (1)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Para llevarse a casa</a:t>
            </a:r>
            <a:endParaRPr/>
          </a:p>
        </p:txBody>
      </p:sp>
      <p:sp>
        <p:nvSpPr>
          <p:cNvPr id="424" name="Shape 424"/>
          <p:cNvSpPr txBox="1"/>
          <p:nvPr>
            <p:ph idx="1" type="body"/>
          </p:nvPr>
        </p:nvSpPr>
        <p:spPr>
          <a:xfrm>
            <a:off x="311700" y="1453825"/>
            <a:ext cx="85206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La visualización es un elemento clave en la </a:t>
            </a:r>
            <a:r>
              <a:rPr b="1" lang="es"/>
              <a:t>exploración de datos</a:t>
            </a:r>
            <a:r>
              <a:rPr lang="es"/>
              <a:t>. El consumidor somos nosotros.</a:t>
            </a:r>
            <a:endParaRPr/>
          </a:p>
          <a:p>
            <a:pPr indent="-342900" lvl="0" marL="457200" rtl="0">
              <a:lnSpc>
                <a:spcPct val="200000"/>
              </a:lnSpc>
              <a:spcBef>
                <a:spcPts val="0"/>
              </a:spcBef>
              <a:spcAft>
                <a:spcPts val="0"/>
              </a:spcAft>
              <a:buSzPts val="1800"/>
              <a:buChar char="●"/>
            </a:pPr>
            <a:r>
              <a:rPr lang="es"/>
              <a:t>Incluso suponiendo que el preproceso de los datos es correcto, una mala visualización puede </a:t>
            </a:r>
            <a:r>
              <a:rPr b="1" lang="es"/>
              <a:t>DEFORMAR</a:t>
            </a:r>
            <a:r>
              <a:rPr lang="es"/>
              <a:t> la información.</a:t>
            </a:r>
            <a:endParaRPr/>
          </a:p>
          <a:p>
            <a:pPr indent="-342900" lvl="0" marL="457200">
              <a:lnSpc>
                <a:spcPct val="200000"/>
              </a:lnSpc>
              <a:spcBef>
                <a:spcPts val="0"/>
              </a:spcBef>
              <a:spcAft>
                <a:spcPts val="0"/>
              </a:spcAft>
              <a:buSzPts val="1800"/>
              <a:buChar char="●"/>
            </a:pPr>
            <a:r>
              <a:rPr lang="es"/>
              <a:t>Al utilizar visualizaciones como </a:t>
            </a:r>
            <a:r>
              <a:rPr b="1" lang="es"/>
              <a:t>medio de comunicación</a:t>
            </a:r>
            <a:r>
              <a:rPr lang="es"/>
              <a:t>, hay que tener un cuenta cómo el mensaje será decodificado por el </a:t>
            </a:r>
            <a:r>
              <a:rPr lang="es"/>
              <a:t>receptor</a:t>
            </a:r>
            <a:r>
              <a:rPr lang="es"/>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311700" y="1507350"/>
            <a:ext cx="8520600" cy="212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sz="6000"/>
              <a:t>¿</a:t>
            </a:r>
            <a:r>
              <a:rPr lang="es" sz="6000"/>
              <a:t>Jura decir la verdad, toda la verdad y nada más que la verdad?</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sz="6000"/>
              <a:t>Principios Gestalt de la percepción visual</a:t>
            </a:r>
            <a:endParaRPr sz="6000"/>
          </a:p>
        </p:txBody>
      </p:sp>
      <p:sp>
        <p:nvSpPr>
          <p:cNvPr id="95" name="Shape 95"/>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s"/>
              <a:t>¿Cómo vemos las cosas, aunque no nos demos cuenta?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¿Preguntas?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8" name="Shape 438"/>
        <p:cNvGrpSpPr/>
        <p:nvPr/>
      </p:nvGrpSpPr>
      <p:grpSpPr>
        <a:xfrm>
          <a:off x="0" y="0"/>
          <a:ext cx="0" cy="0"/>
          <a:chOff x="0" y="0"/>
          <a:chExt cx="0" cy="0"/>
        </a:xfrm>
      </p:grpSpPr>
      <p:sp>
        <p:nvSpPr>
          <p:cNvPr id="439" name="Shape 439"/>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Interactividad. ¿Cuánto nos suma el trabajo extra?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Principio de la similaridad</a:t>
            </a:r>
            <a:endParaRPr/>
          </a:p>
        </p:txBody>
      </p:sp>
      <p:sp>
        <p:nvSpPr>
          <p:cNvPr id="101" name="Shape 101"/>
          <p:cNvSpPr txBox="1"/>
          <p:nvPr>
            <p:ph idx="1" type="body"/>
          </p:nvPr>
        </p:nvSpPr>
        <p:spPr>
          <a:xfrm>
            <a:off x="311700" y="1399400"/>
            <a:ext cx="2808000" cy="3614400"/>
          </a:xfrm>
          <a:prstGeom prst="rect">
            <a:avLst/>
          </a:prstGeom>
        </p:spPr>
        <p:txBody>
          <a:bodyPr anchorCtr="0" anchor="ctr" bIns="91425" lIns="91425" spcFirstLastPara="1" rIns="91425" wrap="square" tIns="91425">
            <a:noAutofit/>
          </a:bodyPr>
          <a:lstStyle/>
          <a:p>
            <a:pPr indent="-330200" lvl="0" marL="457200" rtl="0">
              <a:lnSpc>
                <a:spcPct val="200000"/>
              </a:lnSpc>
              <a:spcBef>
                <a:spcPts val="0"/>
              </a:spcBef>
              <a:spcAft>
                <a:spcPts val="0"/>
              </a:spcAft>
              <a:buSzPts val="1600"/>
              <a:buChar char="●"/>
            </a:pPr>
            <a:r>
              <a:rPr lang="es" sz="1600"/>
              <a:t>Percibimos los puntos “agrupados” en filas blancas y negras</a:t>
            </a:r>
            <a:endParaRPr sz="1600"/>
          </a:p>
          <a:p>
            <a:pPr indent="-330200" lvl="0" marL="457200">
              <a:lnSpc>
                <a:spcPct val="200000"/>
              </a:lnSpc>
              <a:spcBef>
                <a:spcPts val="0"/>
              </a:spcBef>
              <a:spcAft>
                <a:spcPts val="0"/>
              </a:spcAft>
              <a:buSzPts val="1600"/>
              <a:buChar char="●"/>
            </a:pPr>
            <a:r>
              <a:rPr lang="es" sz="1600"/>
              <a:t>Asumimos grupos en base a características como el </a:t>
            </a:r>
            <a:r>
              <a:rPr b="1" lang="es" sz="1600"/>
              <a:t>color</a:t>
            </a:r>
            <a:r>
              <a:rPr lang="es" sz="1600"/>
              <a:t>, el </a:t>
            </a:r>
            <a:r>
              <a:rPr b="1" lang="es" sz="1600"/>
              <a:t>tamaño</a:t>
            </a:r>
            <a:r>
              <a:rPr lang="es" sz="1600"/>
              <a:t> o la </a:t>
            </a:r>
            <a:r>
              <a:rPr b="1" lang="es" sz="1600"/>
              <a:t>forma</a:t>
            </a:r>
            <a:endParaRPr b="1" sz="1600"/>
          </a:p>
        </p:txBody>
      </p:sp>
      <p:pic>
        <p:nvPicPr>
          <p:cNvPr id="102" name="Shape 102"/>
          <p:cNvPicPr preferRelativeResize="0"/>
          <p:nvPr/>
        </p:nvPicPr>
        <p:blipFill>
          <a:blip r:embed="rId3">
            <a:alphaModFix/>
          </a:blip>
          <a:stretch>
            <a:fillRect/>
          </a:stretch>
        </p:blipFill>
        <p:spPr>
          <a:xfrm>
            <a:off x="3229325" y="612225"/>
            <a:ext cx="5719500" cy="3813000"/>
          </a:xfrm>
          <a:prstGeom prst="rect">
            <a:avLst/>
          </a:prstGeom>
          <a:noFill/>
          <a:ln>
            <a:noFill/>
          </a:ln>
        </p:spPr>
      </p:pic>
      <p:sp>
        <p:nvSpPr>
          <p:cNvPr id="103" name="Shape 103"/>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Gestalt Laws of Perception</a:t>
            </a:r>
            <a:endParaRPr sz="1000">
              <a:highlight>
                <a:srgbClr val="FFFFFF"/>
              </a:highlight>
              <a:latin typeface="Droid Sans Mono"/>
              <a:ea typeface="Droid Sans Mono"/>
              <a:cs typeface="Droid Sans Mono"/>
              <a:sym typeface="Droid Sans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Principio de la continuidad</a:t>
            </a:r>
            <a:endParaRPr/>
          </a:p>
        </p:txBody>
      </p:sp>
      <p:sp>
        <p:nvSpPr>
          <p:cNvPr id="109" name="Shape 109"/>
          <p:cNvSpPr txBox="1"/>
          <p:nvPr>
            <p:ph idx="1" type="body"/>
          </p:nvPr>
        </p:nvSpPr>
        <p:spPr>
          <a:xfrm>
            <a:off x="311700" y="1399400"/>
            <a:ext cx="2808000" cy="3614400"/>
          </a:xfrm>
          <a:prstGeom prst="rect">
            <a:avLst/>
          </a:prstGeom>
        </p:spPr>
        <p:txBody>
          <a:bodyPr anchorCtr="0" anchor="ctr" bIns="91425" lIns="91425" spcFirstLastPara="1" rIns="91425" wrap="square" tIns="91425">
            <a:noAutofit/>
          </a:bodyPr>
          <a:lstStyle/>
          <a:p>
            <a:pPr indent="-330200" lvl="0" marL="457200" rtl="0">
              <a:lnSpc>
                <a:spcPct val="200000"/>
              </a:lnSpc>
              <a:spcBef>
                <a:spcPts val="0"/>
              </a:spcBef>
              <a:spcAft>
                <a:spcPts val="0"/>
              </a:spcAft>
              <a:buSzPts val="1600"/>
              <a:buChar char="●"/>
            </a:pPr>
            <a:r>
              <a:rPr lang="es" sz="1600"/>
              <a:t>Percibimos columnas de puntos blanco y negros</a:t>
            </a:r>
            <a:endParaRPr sz="1600"/>
          </a:p>
          <a:p>
            <a:pPr indent="-330200" lvl="0" marL="457200" rtl="0">
              <a:lnSpc>
                <a:spcPct val="200000"/>
              </a:lnSpc>
              <a:spcBef>
                <a:spcPts val="0"/>
              </a:spcBef>
              <a:spcAft>
                <a:spcPts val="0"/>
              </a:spcAft>
              <a:buSzPts val="1600"/>
              <a:buChar char="●"/>
            </a:pPr>
            <a:r>
              <a:rPr lang="es" sz="1600"/>
              <a:t>Asumimos grupos en base a las </a:t>
            </a:r>
            <a:r>
              <a:rPr b="1" lang="es" sz="1600"/>
              <a:t>conexiones </a:t>
            </a:r>
            <a:r>
              <a:rPr lang="es" sz="1600"/>
              <a:t>entre ellos</a:t>
            </a:r>
            <a:endParaRPr b="1" sz="1600"/>
          </a:p>
        </p:txBody>
      </p:sp>
      <p:pic>
        <p:nvPicPr>
          <p:cNvPr id="110" name="Shape 110"/>
          <p:cNvPicPr preferRelativeResize="0"/>
          <p:nvPr/>
        </p:nvPicPr>
        <p:blipFill>
          <a:blip r:embed="rId3">
            <a:alphaModFix/>
          </a:blip>
          <a:stretch>
            <a:fillRect/>
          </a:stretch>
        </p:blipFill>
        <p:spPr>
          <a:xfrm>
            <a:off x="3229325" y="612225"/>
            <a:ext cx="5719500" cy="3813000"/>
          </a:xfrm>
          <a:prstGeom prst="rect">
            <a:avLst/>
          </a:prstGeom>
          <a:noFill/>
          <a:ln>
            <a:noFill/>
          </a:ln>
        </p:spPr>
      </p:pic>
      <p:sp>
        <p:nvSpPr>
          <p:cNvPr id="111" name="Shape 111"/>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Gestalt Laws of Perception</a:t>
            </a:r>
            <a:endParaRPr sz="1000">
              <a:highlight>
                <a:srgbClr val="FFFFFF"/>
              </a:highlight>
              <a:latin typeface="Droid Sans Mono"/>
              <a:ea typeface="Droid Sans Mono"/>
              <a:cs typeface="Droid Sans Mono"/>
              <a:sym typeface="Droid Sans Mono"/>
            </a:endParaRPr>
          </a:p>
        </p:txBody>
      </p:sp>
      <p:cxnSp>
        <p:nvCxnSpPr>
          <p:cNvPr id="112" name="Shape 112"/>
          <p:cNvCxnSpPr/>
          <p:nvPr/>
        </p:nvCxnSpPr>
        <p:spPr>
          <a:xfrm>
            <a:off x="4803025" y="1354700"/>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13" name="Shape 113"/>
          <p:cNvCxnSpPr/>
          <p:nvPr/>
        </p:nvCxnSpPr>
        <p:spPr>
          <a:xfrm>
            <a:off x="4803025" y="1888100"/>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14" name="Shape 114"/>
          <p:cNvCxnSpPr/>
          <p:nvPr/>
        </p:nvCxnSpPr>
        <p:spPr>
          <a:xfrm>
            <a:off x="4803025" y="2381025"/>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15" name="Shape 115"/>
          <p:cNvCxnSpPr/>
          <p:nvPr/>
        </p:nvCxnSpPr>
        <p:spPr>
          <a:xfrm>
            <a:off x="4803025" y="2917075"/>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16" name="Shape 116"/>
          <p:cNvCxnSpPr/>
          <p:nvPr/>
        </p:nvCxnSpPr>
        <p:spPr>
          <a:xfrm>
            <a:off x="4803025" y="3410000"/>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17" name="Shape 117"/>
          <p:cNvCxnSpPr/>
          <p:nvPr/>
        </p:nvCxnSpPr>
        <p:spPr>
          <a:xfrm>
            <a:off x="5321925" y="1353375"/>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18" name="Shape 118"/>
          <p:cNvCxnSpPr/>
          <p:nvPr/>
        </p:nvCxnSpPr>
        <p:spPr>
          <a:xfrm>
            <a:off x="5321925" y="1886775"/>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19" name="Shape 119"/>
          <p:cNvCxnSpPr/>
          <p:nvPr/>
        </p:nvCxnSpPr>
        <p:spPr>
          <a:xfrm>
            <a:off x="5321925" y="2379700"/>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20" name="Shape 120"/>
          <p:cNvCxnSpPr/>
          <p:nvPr/>
        </p:nvCxnSpPr>
        <p:spPr>
          <a:xfrm>
            <a:off x="5321925" y="2915750"/>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21" name="Shape 121"/>
          <p:cNvCxnSpPr/>
          <p:nvPr/>
        </p:nvCxnSpPr>
        <p:spPr>
          <a:xfrm>
            <a:off x="5321925" y="3408675"/>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22" name="Shape 122"/>
          <p:cNvCxnSpPr/>
          <p:nvPr/>
        </p:nvCxnSpPr>
        <p:spPr>
          <a:xfrm>
            <a:off x="5819125" y="1352050"/>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23" name="Shape 123"/>
          <p:cNvCxnSpPr/>
          <p:nvPr/>
        </p:nvCxnSpPr>
        <p:spPr>
          <a:xfrm>
            <a:off x="5819125" y="1885450"/>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24" name="Shape 124"/>
          <p:cNvCxnSpPr/>
          <p:nvPr/>
        </p:nvCxnSpPr>
        <p:spPr>
          <a:xfrm>
            <a:off x="5819125" y="2378375"/>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25" name="Shape 125"/>
          <p:cNvCxnSpPr/>
          <p:nvPr/>
        </p:nvCxnSpPr>
        <p:spPr>
          <a:xfrm>
            <a:off x="5819125" y="2914425"/>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26" name="Shape 126"/>
          <p:cNvCxnSpPr/>
          <p:nvPr/>
        </p:nvCxnSpPr>
        <p:spPr>
          <a:xfrm>
            <a:off x="5819125" y="3407350"/>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27" name="Shape 127"/>
          <p:cNvCxnSpPr/>
          <p:nvPr/>
        </p:nvCxnSpPr>
        <p:spPr>
          <a:xfrm>
            <a:off x="6352550" y="1352050"/>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28" name="Shape 128"/>
          <p:cNvCxnSpPr/>
          <p:nvPr/>
        </p:nvCxnSpPr>
        <p:spPr>
          <a:xfrm>
            <a:off x="6352550" y="1885450"/>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29" name="Shape 129"/>
          <p:cNvCxnSpPr/>
          <p:nvPr/>
        </p:nvCxnSpPr>
        <p:spPr>
          <a:xfrm>
            <a:off x="6352550" y="2378375"/>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30" name="Shape 130"/>
          <p:cNvCxnSpPr/>
          <p:nvPr/>
        </p:nvCxnSpPr>
        <p:spPr>
          <a:xfrm>
            <a:off x="6352550" y="2914425"/>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31" name="Shape 131"/>
          <p:cNvCxnSpPr/>
          <p:nvPr/>
        </p:nvCxnSpPr>
        <p:spPr>
          <a:xfrm>
            <a:off x="6352550" y="3407350"/>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32" name="Shape 132"/>
          <p:cNvCxnSpPr/>
          <p:nvPr/>
        </p:nvCxnSpPr>
        <p:spPr>
          <a:xfrm>
            <a:off x="6871450" y="1350725"/>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33" name="Shape 133"/>
          <p:cNvCxnSpPr/>
          <p:nvPr/>
        </p:nvCxnSpPr>
        <p:spPr>
          <a:xfrm>
            <a:off x="6871450" y="1884125"/>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34" name="Shape 134"/>
          <p:cNvCxnSpPr/>
          <p:nvPr/>
        </p:nvCxnSpPr>
        <p:spPr>
          <a:xfrm>
            <a:off x="6871450" y="2377050"/>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35" name="Shape 135"/>
          <p:cNvCxnSpPr/>
          <p:nvPr/>
        </p:nvCxnSpPr>
        <p:spPr>
          <a:xfrm>
            <a:off x="6871450" y="2913100"/>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36" name="Shape 136"/>
          <p:cNvCxnSpPr/>
          <p:nvPr/>
        </p:nvCxnSpPr>
        <p:spPr>
          <a:xfrm>
            <a:off x="6871450" y="3406025"/>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37" name="Shape 137"/>
          <p:cNvCxnSpPr/>
          <p:nvPr/>
        </p:nvCxnSpPr>
        <p:spPr>
          <a:xfrm>
            <a:off x="7368650" y="1349400"/>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38" name="Shape 138"/>
          <p:cNvCxnSpPr/>
          <p:nvPr/>
        </p:nvCxnSpPr>
        <p:spPr>
          <a:xfrm>
            <a:off x="7368650" y="1882800"/>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39" name="Shape 139"/>
          <p:cNvCxnSpPr/>
          <p:nvPr/>
        </p:nvCxnSpPr>
        <p:spPr>
          <a:xfrm>
            <a:off x="7368650" y="2375725"/>
            <a:ext cx="0" cy="275400"/>
          </a:xfrm>
          <a:prstGeom prst="straightConnector1">
            <a:avLst/>
          </a:prstGeom>
          <a:noFill/>
          <a:ln cap="flat" cmpd="sng" w="38100">
            <a:solidFill>
              <a:srgbClr val="000000"/>
            </a:solidFill>
            <a:prstDash val="solid"/>
            <a:round/>
            <a:headEnd len="med" w="med" type="none"/>
            <a:tailEnd len="med" w="med" type="none"/>
          </a:ln>
        </p:spPr>
      </p:cxnSp>
      <p:cxnSp>
        <p:nvCxnSpPr>
          <p:cNvPr id="140" name="Shape 140"/>
          <p:cNvCxnSpPr/>
          <p:nvPr/>
        </p:nvCxnSpPr>
        <p:spPr>
          <a:xfrm>
            <a:off x="7368650" y="2911775"/>
            <a:ext cx="0" cy="241800"/>
          </a:xfrm>
          <a:prstGeom prst="straightConnector1">
            <a:avLst/>
          </a:prstGeom>
          <a:noFill/>
          <a:ln cap="flat" cmpd="sng" w="38100">
            <a:solidFill>
              <a:srgbClr val="000000"/>
            </a:solidFill>
            <a:prstDash val="solid"/>
            <a:round/>
            <a:headEnd len="med" w="med" type="none"/>
            <a:tailEnd len="med" w="med" type="none"/>
          </a:ln>
        </p:spPr>
      </p:cxnSp>
      <p:cxnSp>
        <p:nvCxnSpPr>
          <p:cNvPr id="141" name="Shape 141"/>
          <p:cNvCxnSpPr/>
          <p:nvPr/>
        </p:nvCxnSpPr>
        <p:spPr>
          <a:xfrm>
            <a:off x="7368650" y="3404700"/>
            <a:ext cx="0" cy="2754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Principio de la proximidad</a:t>
            </a:r>
            <a:endParaRPr/>
          </a:p>
        </p:txBody>
      </p:sp>
      <p:sp>
        <p:nvSpPr>
          <p:cNvPr id="147" name="Shape 147"/>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3"/>
              </a:rPr>
              <a:t>Gestalt Laws of Perception</a:t>
            </a:r>
            <a:endParaRPr sz="1000">
              <a:highlight>
                <a:srgbClr val="FFFFFF"/>
              </a:highlight>
              <a:latin typeface="Droid Sans Mono"/>
              <a:ea typeface="Droid Sans Mono"/>
              <a:cs typeface="Droid Sans Mono"/>
              <a:sym typeface="Droid Sans Mono"/>
            </a:endParaRPr>
          </a:p>
        </p:txBody>
      </p:sp>
      <p:pic>
        <p:nvPicPr>
          <p:cNvPr id="148" name="Shape 148"/>
          <p:cNvPicPr preferRelativeResize="0"/>
          <p:nvPr/>
        </p:nvPicPr>
        <p:blipFill rotWithShape="1">
          <a:blip r:embed="rId4">
            <a:alphaModFix/>
          </a:blip>
          <a:srcRect b="26222" l="10680" r="10790" t="24569"/>
          <a:stretch/>
        </p:blipFill>
        <p:spPr>
          <a:xfrm>
            <a:off x="3518150" y="1492350"/>
            <a:ext cx="5167826" cy="2158801"/>
          </a:xfrm>
          <a:prstGeom prst="rect">
            <a:avLst/>
          </a:prstGeom>
          <a:noFill/>
          <a:ln>
            <a:noFill/>
          </a:ln>
        </p:spPr>
      </p:pic>
      <p:sp>
        <p:nvSpPr>
          <p:cNvPr id="149" name="Shape 149"/>
          <p:cNvSpPr txBox="1"/>
          <p:nvPr>
            <p:ph idx="1" type="body"/>
          </p:nvPr>
        </p:nvSpPr>
        <p:spPr>
          <a:xfrm>
            <a:off x="311700" y="1399400"/>
            <a:ext cx="2808000" cy="3614400"/>
          </a:xfrm>
          <a:prstGeom prst="rect">
            <a:avLst/>
          </a:prstGeom>
        </p:spPr>
        <p:txBody>
          <a:bodyPr anchorCtr="0" anchor="ctr" bIns="91425" lIns="91425" spcFirstLastPara="1" rIns="91425" wrap="square" tIns="91425">
            <a:noAutofit/>
          </a:bodyPr>
          <a:lstStyle/>
          <a:p>
            <a:pPr indent="-330200" lvl="0" marL="457200" rtl="0">
              <a:lnSpc>
                <a:spcPct val="200000"/>
              </a:lnSpc>
              <a:spcBef>
                <a:spcPts val="0"/>
              </a:spcBef>
              <a:spcAft>
                <a:spcPts val="0"/>
              </a:spcAft>
              <a:buSzPts val="1600"/>
              <a:buChar char="●"/>
            </a:pPr>
            <a:r>
              <a:rPr lang="es" sz="1600"/>
              <a:t>Percibimos los puntos “agrupados” en 4 grupos</a:t>
            </a:r>
            <a:endParaRPr sz="1600"/>
          </a:p>
          <a:p>
            <a:pPr indent="-330200" lvl="0" marL="457200" rtl="0">
              <a:lnSpc>
                <a:spcPct val="200000"/>
              </a:lnSpc>
              <a:spcBef>
                <a:spcPts val="0"/>
              </a:spcBef>
              <a:spcAft>
                <a:spcPts val="0"/>
              </a:spcAft>
              <a:buSzPts val="1600"/>
              <a:buChar char="●"/>
            </a:pPr>
            <a:r>
              <a:rPr lang="es" sz="1600"/>
              <a:t>Asumimos grupos en base a la </a:t>
            </a:r>
            <a:r>
              <a:rPr b="1" lang="es" sz="1600"/>
              <a:t>posición</a:t>
            </a:r>
            <a:r>
              <a:rPr lang="es" sz="1600"/>
              <a:t> del objeto</a:t>
            </a:r>
            <a:endParaRPr b="1"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Principio de</a:t>
            </a:r>
            <a:endParaRPr/>
          </a:p>
          <a:p>
            <a:pPr indent="0" lvl="0" marL="0" rtl="0">
              <a:spcBef>
                <a:spcPts val="0"/>
              </a:spcBef>
              <a:spcAft>
                <a:spcPts val="0"/>
              </a:spcAft>
              <a:buNone/>
            </a:pPr>
            <a:r>
              <a:rPr lang="es"/>
              <a:t>cierre</a:t>
            </a:r>
            <a:endParaRPr/>
          </a:p>
        </p:txBody>
      </p:sp>
      <p:sp>
        <p:nvSpPr>
          <p:cNvPr id="155" name="Shape 155"/>
          <p:cNvSpPr txBox="1"/>
          <p:nvPr/>
        </p:nvSpPr>
        <p:spPr>
          <a:xfrm>
            <a:off x="468748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3"/>
              </a:rPr>
              <a:t>Gestalt Laws of Perception</a:t>
            </a:r>
            <a:endParaRPr sz="1000">
              <a:highlight>
                <a:srgbClr val="FFFFFF"/>
              </a:highlight>
              <a:latin typeface="Droid Sans Mono"/>
              <a:ea typeface="Droid Sans Mono"/>
              <a:cs typeface="Droid Sans Mono"/>
              <a:sym typeface="Droid Sans Mono"/>
            </a:endParaRPr>
          </a:p>
        </p:txBody>
      </p:sp>
      <p:sp>
        <p:nvSpPr>
          <p:cNvPr id="156" name="Shape 156"/>
          <p:cNvSpPr txBox="1"/>
          <p:nvPr>
            <p:ph idx="1" type="body"/>
          </p:nvPr>
        </p:nvSpPr>
        <p:spPr>
          <a:xfrm>
            <a:off x="311700" y="1399400"/>
            <a:ext cx="2808000" cy="3614400"/>
          </a:xfrm>
          <a:prstGeom prst="rect">
            <a:avLst/>
          </a:prstGeom>
        </p:spPr>
        <p:txBody>
          <a:bodyPr anchorCtr="0" anchor="ctr" bIns="91425" lIns="91425" spcFirstLastPara="1" rIns="91425" wrap="square" tIns="91425">
            <a:noAutofit/>
          </a:bodyPr>
          <a:lstStyle/>
          <a:p>
            <a:pPr indent="-330200" lvl="0" marL="457200" rtl="0">
              <a:lnSpc>
                <a:spcPct val="200000"/>
              </a:lnSpc>
              <a:spcBef>
                <a:spcPts val="0"/>
              </a:spcBef>
              <a:spcAft>
                <a:spcPts val="0"/>
              </a:spcAft>
              <a:buSzPts val="1600"/>
              <a:buChar char="●"/>
            </a:pPr>
            <a:r>
              <a:rPr lang="es" sz="1600"/>
              <a:t>Percibimos un círculo y un cuadrado</a:t>
            </a:r>
            <a:endParaRPr sz="1600"/>
          </a:p>
          <a:p>
            <a:pPr indent="-330200" lvl="0" marL="457200" rtl="0">
              <a:lnSpc>
                <a:spcPct val="200000"/>
              </a:lnSpc>
              <a:spcBef>
                <a:spcPts val="0"/>
              </a:spcBef>
              <a:spcAft>
                <a:spcPts val="0"/>
              </a:spcAft>
              <a:buSzPts val="1600"/>
              <a:buChar char="●"/>
            </a:pPr>
            <a:r>
              <a:rPr b="1" lang="es" sz="1600"/>
              <a:t>Completamos</a:t>
            </a:r>
            <a:r>
              <a:rPr lang="es" sz="1600"/>
              <a:t> las partes faltantes para formar una figura conocida</a:t>
            </a:r>
            <a:endParaRPr b="1" sz="1600"/>
          </a:p>
        </p:txBody>
      </p:sp>
      <p:pic>
        <p:nvPicPr>
          <p:cNvPr id="157" name="Shape 157"/>
          <p:cNvPicPr preferRelativeResize="0"/>
          <p:nvPr/>
        </p:nvPicPr>
        <p:blipFill>
          <a:blip r:embed="rId4">
            <a:alphaModFix/>
          </a:blip>
          <a:stretch>
            <a:fillRect/>
          </a:stretch>
        </p:blipFill>
        <p:spPr>
          <a:xfrm>
            <a:off x="3282800" y="729850"/>
            <a:ext cx="5719500" cy="381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